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2" r:id="rId2"/>
  </p:sldMasterIdLst>
  <p:notesMasterIdLst>
    <p:notesMasterId r:id="rId18"/>
  </p:notesMasterIdLst>
  <p:sldIdLst>
    <p:sldId id="256" r:id="rId3"/>
    <p:sldId id="314" r:id="rId4"/>
    <p:sldId id="319" r:id="rId5"/>
    <p:sldId id="312" r:id="rId6"/>
    <p:sldId id="315" r:id="rId7"/>
    <p:sldId id="283" r:id="rId8"/>
    <p:sldId id="316" r:id="rId9"/>
    <p:sldId id="280" r:id="rId10"/>
    <p:sldId id="317" r:id="rId11"/>
    <p:sldId id="284" r:id="rId12"/>
    <p:sldId id="318" r:id="rId13"/>
    <p:sldId id="313" r:id="rId14"/>
    <p:sldId id="289" r:id="rId15"/>
    <p:sldId id="261" r:id="rId16"/>
    <p:sldId id="279" r:id="rId17"/>
  </p:sldIdLst>
  <p:sldSz cx="12192000" cy="6858000"/>
  <p:notesSz cx="9925050" cy="6792913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301437" cy="341074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5622026" y="0"/>
            <a:ext cx="4301437" cy="341074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pPr>
              <a:defRPr/>
            </a:pPr>
            <a:fld id="{08F7ECFB-C60C-4699-8D3A-C8454E185801}" type="datetimeFigureOut">
              <a:rPr lang="ru-RU"/>
              <a:t>18.08.2025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924175" y="849313"/>
            <a:ext cx="4076699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992030" y="3269545"/>
            <a:ext cx="7940990" cy="2674650"/>
          </a:xfrm>
          <a:prstGeom prst="rect">
            <a:avLst/>
          </a:prstGeom>
        </p:spPr>
        <p:txBody>
          <a:bodyPr vert="horz" lIns="91403" tIns="45702" rIns="91403" bIns="45702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6451840"/>
            <a:ext cx="4301437" cy="341073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5622026" y="6451840"/>
            <a:ext cx="4301437" cy="341073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pPr>
              <a:defRPr/>
            </a:pPr>
            <a:fld id="{30A657A7-E72E-4E35-B425-54AE172F389F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924175" y="849313"/>
            <a:ext cx="4076700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902A20E-A693-EC76-A1D1-9BA05591A04D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924175" y="849313"/>
            <a:ext cx="4076700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DA270B1-873C-4390-115B-B7D25081835D}" type="slidenum">
              <a:rPr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2F21A-5D89-5C7D-5C6F-FD6C70781AE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B1378D-5583-662C-35C5-FC1523A2F8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2924175" y="849313"/>
            <a:ext cx="4076700" cy="22923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FFD90E-DB23-DCC2-91A2-4A1EB3C3E2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BC710-C020-22B1-B751-0830BFFA06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902A20E-A693-EC76-A1D1-9BA05591A04D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0123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D7CF6-5FBC-1B58-F62A-F9C0DC9649E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CDE242-AF5E-EC54-1209-E53991388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2924175" y="849313"/>
            <a:ext cx="4076700" cy="22923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A408E5-6D52-C8EB-51D0-024F66EE25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BA842-29CD-2DDF-AA8F-E0358F8C0B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2F00589-0D76-B00D-0FED-DD5D47D5D653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1994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1AAB2-4948-D3F0-DAAA-1A45BCA135D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332996-4A5D-7991-955D-424F5BB55A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2924175" y="849313"/>
            <a:ext cx="4076700" cy="22923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89F354-1F11-61EE-D6ED-1B086979AD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2E8A1-A3C1-14E3-9E6D-63FEA4E28D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2F00589-0D76-B00D-0FED-DD5D47D5D653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3355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2078E-5E71-5C14-756E-8E11EAB4BBA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9A33FA-AF28-F1FF-3BF1-672CE6C0CC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2924175" y="849313"/>
            <a:ext cx="4076700" cy="22923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66F312-2DB2-170D-5C80-3EF944F38B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77EDC-0DF6-76D5-B04A-6AE217CD75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2F00589-0D76-B00D-0FED-DD5D47D5D653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9067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D7CF6-5FBC-1B58-F62A-F9C0DC9649E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CDE242-AF5E-EC54-1209-E53991388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2924175" y="849313"/>
            <a:ext cx="4076700" cy="22923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A408E5-6D52-C8EB-51D0-024F66EE25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BA842-29CD-2DDF-AA8F-E0358F8C0B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2F00589-0D76-B00D-0FED-DD5D47D5D653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2823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871F0-F9BC-A460-43B9-3734A411994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C2EC01-2109-8D99-6813-BBF1E7CFAA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2924175" y="849313"/>
            <a:ext cx="4076700" cy="22923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DC1CB6-E51B-E3CD-CF71-1FF9F31B0B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0BDB6-34D6-61F9-17C9-68F2CEBFF0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2F00589-0D76-B00D-0FED-DD5D47D5D653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0592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E456F-D839-AEFE-5199-FFFA905F495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C445AF-85A6-0D54-396A-820A7E814D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2924175" y="849313"/>
            <a:ext cx="4076700" cy="22923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76876D-0FF9-4FFC-E3A0-EB09E54A82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23D4E-0B9A-BA7A-C083-BB3F029764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2F00589-0D76-B00D-0FED-DD5D47D5D653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9562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2B42A-9965-C785-015B-0DE7A6D0139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F464C7-C291-E461-6802-C1042BC5F6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2924175" y="849313"/>
            <a:ext cx="4076700" cy="22923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2D63B0-BD89-F8E1-4C8B-F256F5F7CD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98155-85BC-DB83-AFBA-47F523BFFE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2F00589-0D76-B00D-0FED-DD5D47D5D653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307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344647" y="492419"/>
            <a:ext cx="10287000" cy="430887"/>
          </a:xfrm>
        </p:spPr>
        <p:txBody>
          <a:bodyPr lIns="0" tIns="0" rIns="0" bIns="0"/>
          <a:lstStyle>
            <a:lvl1pPr>
              <a:defRPr sz="2800" b="1" i="0">
                <a:solidFill>
                  <a:srgbClr val="887735"/>
                </a:solidFill>
                <a:latin typeface="Segoe UI"/>
                <a:cs typeface="Segoe U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609600" y="6377940"/>
            <a:ext cx="280416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19 December, 2022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2755"/>
              </a:lnSpc>
              <a:defRPr/>
            </a:pPr>
            <a:fld id="{81D60167-4931-47E6-BA6A-407CBD079E47}" type="slidenum">
              <a:rPr spc="-5"/>
              <a:t>‹#›</a:t>
            </a:fld>
            <a:endParaRPr spc="-5"/>
          </a:p>
        </p:txBody>
      </p:sp>
      <p:sp>
        <p:nvSpPr>
          <p:cNvPr id="7" name="Holder 3"/>
          <p:cNvSpPr>
            <a:spLocks noGrp="1"/>
          </p:cNvSpPr>
          <p:nvPr>
            <p:ph type="body" idx="1" hasCustomPrompt="1"/>
          </p:nvPr>
        </p:nvSpPr>
        <p:spPr bwMode="auto">
          <a:xfrm>
            <a:off x="344647" y="1295400"/>
            <a:ext cx="11502704" cy="276999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az-Latn-AZ"/>
              <a:t>Click to add text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>
          <a:xfrm>
            <a:off x="609600" y="6377940"/>
            <a:ext cx="280416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19 December, 2022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>
          <a:xfrm>
            <a:off x="11297389" y="6396881"/>
            <a:ext cx="742211" cy="366395"/>
          </a:xfrm>
        </p:spPr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2755"/>
              </a:lnSpc>
              <a:defRPr/>
            </a:pPr>
            <a:fld id="{81D60167-4931-47E6-BA6A-407CBD079E47}" type="slidenum">
              <a:rPr spc="-5"/>
              <a:t>‹#›</a:t>
            </a:fld>
            <a:endParaRPr spc="-5"/>
          </a:p>
        </p:txBody>
      </p:sp>
      <p:sp>
        <p:nvSpPr>
          <p:cNvPr id="5" name="Holder 3"/>
          <p:cNvSpPr>
            <a:spLocks noGrp="1"/>
          </p:cNvSpPr>
          <p:nvPr>
            <p:ph idx="1"/>
          </p:nvPr>
        </p:nvSpPr>
        <p:spPr bwMode="auto">
          <a:xfrm>
            <a:off x="344648" y="1371600"/>
            <a:ext cx="11502704" cy="4146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auto">
          <a:xfrm>
            <a:off x="344648" y="511810"/>
            <a:ext cx="10170952" cy="430887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400" b="1" i="0">
                <a:solidFill>
                  <a:srgbClr val="887735"/>
                </a:solidFill>
                <a:latin typeface="Segoe UI"/>
                <a:cs typeface="Segoe U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403640" y="1536143"/>
            <a:ext cx="4312285" cy="3769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6739920" y="1250778"/>
            <a:ext cx="4121150" cy="3477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19 December, 2022</a:t>
            </a:r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2755"/>
              </a:lnSpc>
              <a:defRPr/>
            </a:pPr>
            <a:fld id="{81D60167-4931-47E6-BA6A-407CBD079E47}" type="slidenum">
              <a:rPr spc="-5"/>
              <a:t>‹#›</a:t>
            </a:fld>
            <a:endParaRPr spc="-5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A68B6A2-1488-4577-BAB5-E2A0A9091E4C}"/>
              </a:ext>
            </a:extLst>
          </p:cNvPr>
          <p:cNvGrpSpPr/>
          <p:nvPr/>
        </p:nvGrpSpPr>
        <p:grpSpPr>
          <a:xfrm>
            <a:off x="0" y="6789944"/>
            <a:ext cx="12192000" cy="77821"/>
            <a:chOff x="0" y="6780111"/>
            <a:chExt cx="9144000" cy="77821"/>
          </a:xfrm>
        </p:grpSpPr>
        <p:sp>
          <p:nvSpPr>
            <p:cNvPr id="9" name="Rectangle 8"/>
            <p:cNvSpPr/>
            <p:nvPr/>
          </p:nvSpPr>
          <p:spPr>
            <a:xfrm>
              <a:off x="0" y="6780112"/>
              <a:ext cx="2383277" cy="7781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83277" y="6780111"/>
              <a:ext cx="6760723" cy="77821"/>
            </a:xfrm>
            <a:prstGeom prst="rect">
              <a:avLst/>
            </a:prstGeom>
            <a:gradFill flip="none" rotWithShape="1">
              <a:gsLst>
                <a:gs pos="77000">
                  <a:srgbClr val="00B0F0"/>
                </a:gs>
                <a:gs pos="0">
                  <a:srgbClr val="0092DA"/>
                </a:gs>
                <a:gs pos="10000">
                  <a:srgbClr val="94DEF9"/>
                </a:gs>
                <a:gs pos="21000">
                  <a:schemeClr val="bg1"/>
                </a:gs>
                <a:gs pos="100000">
                  <a:srgbClr val="0070C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53600" y="158744"/>
            <a:ext cx="11886461" cy="439200"/>
          </a:xfrm>
        </p:spPr>
        <p:txBody>
          <a:bodyPr>
            <a:noAutofit/>
          </a:bodyPr>
          <a:lstStyle>
            <a:lvl1pPr>
              <a:defRPr sz="2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1940" y="583128"/>
            <a:ext cx="11886461" cy="583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058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612" y="1016"/>
            <a:ext cx="12188387" cy="6855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80142" y="4417256"/>
            <a:ext cx="5741540" cy="798281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solidFill>
                  <a:srgbClr val="887735"/>
                </a:solidFill>
                <a:latin typeface="Segoe UI"/>
                <a:ea typeface="Segoe UI"/>
                <a:cs typeface="Segoe UI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 bwMode="auto">
          <a:xfrm>
            <a:off x="781051" y="5381495"/>
            <a:ext cx="5740400" cy="600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solidFill>
                  <a:schemeClr val="bg2">
                    <a:lumMod val="50000"/>
                  </a:schemeClr>
                </a:solidFill>
                <a:latin typeface="Segoe UI"/>
                <a:ea typeface="Segoe UI"/>
                <a:cs typeface="Segoe UI"/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as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612" y="1016"/>
            <a:ext cx="12188387" cy="685596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 bwMode="auto">
          <a:xfrm>
            <a:off x="802640" y="3037681"/>
            <a:ext cx="10586720" cy="552450"/>
          </a:xfrm>
          <a:prstGeom prst="rect">
            <a:avLst/>
          </a:prstGeom>
        </p:spPr>
        <p:txBody>
          <a:bodyPr anchor="ctr"/>
          <a:lstStyle>
            <a:lvl1pPr algn="ctr">
              <a:defRPr sz="2350" b="1">
                <a:solidFill>
                  <a:srgbClr val="887735"/>
                </a:solidFill>
                <a:latin typeface="Segoe UI"/>
                <a:ea typeface="Segoe UI"/>
                <a:cs typeface="Segoe UI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Текст 2"/>
          <p:cNvSpPr txBox="1"/>
          <p:nvPr userDrawn="1"/>
        </p:nvSpPr>
        <p:spPr bwMode="auto">
          <a:xfrm>
            <a:off x="656167" y="4387850"/>
            <a:ext cx="3922184" cy="14351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342900">
              <a:defRPr>
                <a:solidFill>
                  <a:schemeClr val="tx1"/>
                </a:solidFill>
                <a:latin typeface="Calibri"/>
                <a:ea typeface="MS PGothic"/>
              </a:defRPr>
            </a:lvl1pPr>
            <a:lvl2pPr marL="557213" indent="-214313" defTabSz="342900">
              <a:defRPr>
                <a:solidFill>
                  <a:schemeClr val="tx1"/>
                </a:solidFill>
                <a:latin typeface="Calibri"/>
                <a:ea typeface="MS PGothic"/>
              </a:defRPr>
            </a:lvl2pPr>
            <a:lvl3pPr marL="857250" indent="-171450" defTabSz="342900">
              <a:defRPr>
                <a:solidFill>
                  <a:schemeClr val="tx1"/>
                </a:solidFill>
                <a:latin typeface="Calibri"/>
                <a:ea typeface="MS PGothic"/>
              </a:defRPr>
            </a:lvl3pPr>
            <a:lvl4pPr marL="1200150" indent="-171450" defTabSz="342900">
              <a:defRPr>
                <a:solidFill>
                  <a:schemeClr val="tx1"/>
                </a:solidFill>
                <a:latin typeface="Calibri"/>
                <a:ea typeface="MS PGothic"/>
              </a:defRPr>
            </a:lvl4pPr>
            <a:lvl5pPr marL="1543050" indent="-171450" defTabSz="342900">
              <a:defRPr>
                <a:solidFill>
                  <a:schemeClr val="tx1"/>
                </a:solidFill>
                <a:latin typeface="Calibri"/>
                <a:ea typeface="MS PGothic"/>
              </a:defRPr>
            </a:lvl5pPr>
            <a:lvl6pPr marL="2000250" indent="-171450" defTabSz="3429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MS PGothic"/>
              </a:defRPr>
            </a:lvl6pPr>
            <a:lvl7pPr marL="2457450" indent="-171450" defTabSz="3429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MS PGothic"/>
              </a:defRPr>
            </a:lvl7pPr>
            <a:lvl8pPr marL="2914650" indent="-171450" defTabSz="3429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MS PGothic"/>
              </a:defRPr>
            </a:lvl8pPr>
            <a:lvl9pPr marL="3371850" indent="-171450" defTabSz="3429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MS PGothic"/>
              </a:defRPr>
            </a:lvl9pPr>
          </a:lstStyle>
          <a:p>
            <a:pPr marL="0" marR="0" lvl="0" indent="0" algn="l" defTabSz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en-US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 Symbol"/>
                <a:ea typeface="Segoe UI Symbol"/>
                <a:cs typeface="Segoe UI Symbol"/>
              </a:rPr>
              <a:t>AZ1000, Azərbaycan, Bakı, </a:t>
            </a:r>
            <a:endParaRPr/>
          </a:p>
          <a:p>
            <a:pPr marL="0" marR="0" lvl="0" indent="0" algn="l" defTabSz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en-US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 Symbol"/>
                <a:ea typeface="Segoe UI Symbol"/>
                <a:cs typeface="Segoe UI Symbol"/>
              </a:rPr>
              <a:t>Üzeyir Hacıbəyli küçəsi, 84 (Hökumət Evi)</a:t>
            </a:r>
            <a:endParaRPr/>
          </a:p>
          <a:p>
            <a:pPr marL="0" marR="0" lvl="0" indent="0" algn="l" defTabSz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en-US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 Symbol"/>
                <a:ea typeface="Segoe UI Symbol"/>
                <a:cs typeface="Segoe UI Symbol"/>
              </a:rPr>
              <a:t>Tel.:	(+994 12) 493 88 67</a:t>
            </a:r>
            <a:endParaRPr/>
          </a:p>
          <a:p>
            <a:pPr marL="0" marR="0" lvl="0" indent="0" algn="l" defTabSz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en-US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 Symbol"/>
                <a:ea typeface="Segoe UI Symbol"/>
                <a:cs typeface="Segoe UI Symbol"/>
              </a:rPr>
              <a:t>Faks: (+994 12) 492 58 95</a:t>
            </a:r>
            <a:endParaRPr/>
          </a:p>
          <a:p>
            <a:pPr marL="0" marR="0" lvl="0" indent="0" algn="l" defTabSz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en-US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 Symbol"/>
                <a:ea typeface="Segoe UI Symbol"/>
                <a:cs typeface="Segoe UI Symbol"/>
              </a:rPr>
              <a:t>E-poçt: office@economy.gov.az</a:t>
            </a:r>
            <a:endParaRPr/>
          </a:p>
          <a:p>
            <a:pPr marL="0" marR="0" lvl="0" indent="0" algn="l" defTabSz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en-US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Segoe UI Symbol"/>
                <a:ea typeface="Segoe UI Symbol"/>
                <a:cs typeface="Segoe UI Symbol"/>
              </a:rPr>
              <a:t>www.economy.gov.az</a:t>
            </a:r>
            <a:endParaRPr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20184" y="5905503"/>
            <a:ext cx="2076834" cy="56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 bwMode="auto">
          <a:xfrm>
            <a:off x="688800" y="685800"/>
            <a:ext cx="8640000" cy="9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 bwMode="auto">
          <a:xfrm>
            <a:off x="11168100" y="6333133"/>
            <a:ext cx="731600" cy="24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lang="en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MS PGothic"/>
                <a:cs typeface="+mn-cs"/>
              </a:rPr>
              <a:t>‹#›</a:t>
            </a:fld>
            <a:endParaRPr lang="en"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MS PGothic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6"/>
          <a:stretch/>
        </p:blipFill>
        <p:spPr bwMode="auto">
          <a:xfrm>
            <a:off x="254000" y="1016000"/>
            <a:ext cx="11938000" cy="5842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 bwMode="auto">
          <a:xfrm>
            <a:off x="8869680" y="105156"/>
            <a:ext cx="2885440" cy="905510"/>
          </a:xfrm>
          <a:custGeom>
            <a:avLst/>
            <a:gdLst/>
            <a:ahLst/>
            <a:cxnLst/>
            <a:rect l="l" t="t" r="r" b="b"/>
            <a:pathLst>
              <a:path w="2885440" h="905510" extrusionOk="0">
                <a:moveTo>
                  <a:pt x="0" y="0"/>
                </a:moveTo>
                <a:lnTo>
                  <a:pt x="2884931" y="0"/>
                </a:lnTo>
                <a:lnTo>
                  <a:pt x="2884931" y="905255"/>
                </a:lnTo>
                <a:lnTo>
                  <a:pt x="0" y="90525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5138800" y="3110706"/>
            <a:ext cx="1914398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887735"/>
                </a:solidFill>
                <a:latin typeface="Segoe UI"/>
                <a:cs typeface="Segoe U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344647" y="1573229"/>
            <a:ext cx="11502704" cy="4146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19 December, 2022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1297389" y="6396881"/>
            <a:ext cx="245745" cy="366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2755"/>
              </a:lnSpc>
              <a:defRPr/>
            </a:pPr>
            <a:fld id="{81D60167-4931-47E6-BA6A-407CBD079E47}" type="slidenum">
              <a:rPr spc="-5"/>
              <a:t>‹#›</a:t>
            </a:fld>
            <a:endParaRPr spc="-5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10883218" y="76127"/>
            <a:ext cx="756953" cy="9350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6" r:id="rId3"/>
  </p:sldLayoutIdLst>
  <p:hf hdr="0" ftr="0" dt="0"/>
  <p:txStyles>
    <p:titleStyle>
      <a:lvl1pPr algn="ctr" defTabSz="342900"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+mj-lt"/>
          <a:ea typeface="MS PGothic"/>
          <a:cs typeface="MS PGothic"/>
        </a:defRPr>
      </a:lvl1pPr>
      <a:lvl2pPr algn="ctr" defTabSz="342900"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"/>
          <a:ea typeface="MS PGothic"/>
          <a:cs typeface="MS PGothic"/>
        </a:defRPr>
      </a:lvl2pPr>
      <a:lvl3pPr algn="ctr" defTabSz="342900"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"/>
          <a:ea typeface="MS PGothic"/>
          <a:cs typeface="MS PGothic"/>
        </a:defRPr>
      </a:lvl3pPr>
      <a:lvl4pPr algn="ctr" defTabSz="342900"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"/>
          <a:ea typeface="MS PGothic"/>
          <a:cs typeface="MS PGothic"/>
        </a:defRPr>
      </a:lvl4pPr>
      <a:lvl5pPr algn="ctr" defTabSz="342900"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"/>
          <a:ea typeface="MS PGothic"/>
          <a:cs typeface="MS PGothic"/>
        </a:defRPr>
      </a:lvl5pPr>
      <a:lvl6pPr marL="342900" algn="ctr" defTabSz="342900"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"/>
          <a:ea typeface="ＭＳ Ｐゴシック"/>
          <a:cs typeface="ＭＳ Ｐゴシック"/>
        </a:defRPr>
      </a:lvl6pPr>
      <a:lvl7pPr marL="685800" algn="ctr" defTabSz="342900"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"/>
          <a:ea typeface="ＭＳ Ｐゴシック"/>
          <a:cs typeface="ＭＳ Ｐゴシック"/>
        </a:defRPr>
      </a:lvl7pPr>
      <a:lvl8pPr marL="1028700" algn="ctr" defTabSz="342900"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"/>
          <a:ea typeface="ＭＳ Ｐゴシック"/>
          <a:cs typeface="ＭＳ Ｐゴシック"/>
        </a:defRPr>
      </a:lvl8pPr>
      <a:lvl9pPr marL="1371600" algn="ctr" defTabSz="342900"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"/>
          <a:ea typeface="ＭＳ Ｐゴシック"/>
          <a:cs typeface="ＭＳ Ｐゴシック"/>
        </a:defRPr>
      </a:lvl9pPr>
    </p:titleStyle>
    <p:bodyStyle>
      <a:lvl1pPr marL="257175" indent="-257175" algn="l" defTabSz="342900">
        <a:spcBef>
          <a:spcPts val="0"/>
        </a:spcBef>
        <a:spcAft>
          <a:spcPts val="0"/>
        </a:spcAft>
        <a:buFont typeface="Arial"/>
        <a:buChar char="•"/>
        <a:defRPr sz="2400">
          <a:solidFill>
            <a:schemeClr val="tx1"/>
          </a:solidFill>
          <a:latin typeface="+mn-lt"/>
          <a:ea typeface="MS PGothic"/>
          <a:cs typeface="MS PGothic"/>
        </a:defRPr>
      </a:lvl1pPr>
      <a:lvl2pPr marL="557213" indent="-214313" algn="l" defTabSz="342900">
        <a:spcBef>
          <a:spcPts val="0"/>
        </a:spcBef>
        <a:spcAft>
          <a:spcPts val="0"/>
        </a:spcAft>
        <a:buFont typeface="Arial"/>
        <a:buChar char="–"/>
        <a:defRPr sz="2100">
          <a:solidFill>
            <a:schemeClr val="tx1"/>
          </a:solidFill>
          <a:latin typeface="+mn-lt"/>
          <a:ea typeface="MS PGothic"/>
          <a:cs typeface="MS PGothic"/>
        </a:defRPr>
      </a:lvl2pPr>
      <a:lvl3pPr marL="857250" indent="-171450" algn="l" defTabSz="342900">
        <a:spcBef>
          <a:spcPts val="0"/>
        </a:spcBef>
        <a:spcAft>
          <a:spcPts val="0"/>
        </a:spcAft>
        <a:buFont typeface="Arial"/>
        <a:buChar char="•"/>
        <a:defRPr>
          <a:solidFill>
            <a:schemeClr val="tx1"/>
          </a:solidFill>
          <a:latin typeface="+mn-lt"/>
          <a:ea typeface="MS PGothic"/>
          <a:cs typeface="MS PGothic"/>
        </a:defRPr>
      </a:lvl3pPr>
      <a:lvl4pPr marL="1200150" indent="-171450" algn="l" defTabSz="342900">
        <a:spcBef>
          <a:spcPts val="0"/>
        </a:spcBef>
        <a:spcAft>
          <a:spcPts val="0"/>
        </a:spcAft>
        <a:buFont typeface="Arial"/>
        <a:buChar char="–"/>
        <a:defRPr sz="1500">
          <a:solidFill>
            <a:schemeClr val="tx1"/>
          </a:solidFill>
          <a:latin typeface="+mn-lt"/>
          <a:ea typeface="MS PGothic"/>
          <a:cs typeface="MS PGothic"/>
        </a:defRPr>
      </a:lvl4pPr>
      <a:lvl5pPr marL="1543050" indent="-171450" algn="l" defTabSz="342900">
        <a:spcBef>
          <a:spcPts val="0"/>
        </a:spcBef>
        <a:spcAft>
          <a:spcPts val="0"/>
        </a:spcAft>
        <a:buFont typeface="Arial"/>
        <a:buChar char="»"/>
        <a:defRPr sz="1500">
          <a:solidFill>
            <a:schemeClr val="tx1"/>
          </a:solidFill>
          <a:latin typeface="+mn-lt"/>
          <a:ea typeface="MS PGothic"/>
          <a:cs typeface="MS PGothic"/>
        </a:defRPr>
      </a:lvl5pPr>
      <a:lvl6pPr marL="1885950" indent="-171450" algn="l" defTabSz="3429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nsme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zpromo.az/" TargetMode="External"/><Relationship Id="rId3" Type="http://schemas.openxmlformats.org/officeDocument/2006/relationships/image" Target="../media/image30.jpg"/><Relationship Id="rId7" Type="http://schemas.openxmlformats.org/officeDocument/2006/relationships/hyperlink" Target="mailto:office@azpromo.az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smb.gov.az" TargetMode="External"/><Relationship Id="rId5" Type="http://schemas.openxmlformats.org/officeDocument/2006/relationships/image" Target="../media/image31.jpg"/><Relationship Id="rId4" Type="http://schemas.openxmlformats.org/officeDocument/2006/relationships/hyperlink" Target="mailto:office@economy.gov.a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667000" y="2362199"/>
            <a:ext cx="9107476" cy="241927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Joint Declaration on Baku Climate Coalition for SMEs green transition</a:t>
            </a:r>
            <a:br>
              <a:rPr lang="en-US" sz="4000" dirty="0">
                <a:solidFill>
                  <a:schemeClr val="bg2">
                    <a:lumMod val="50000"/>
                  </a:schemeClr>
                </a:solidFill>
                <a:latin typeface="Verdana"/>
                <a:ea typeface="Verdana"/>
              </a:rPr>
            </a:br>
            <a:endParaRPr lang="en-US" sz="4000" dirty="0">
              <a:solidFill>
                <a:schemeClr val="bg2">
                  <a:lumMod val="50000"/>
                </a:schemeClr>
              </a:solidFill>
              <a:latin typeface="Verdana"/>
              <a:ea typeface="Verdana"/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 bwMode="auto">
          <a:xfrm>
            <a:off x="2590206" y="2564932"/>
            <a:ext cx="0" cy="152079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6800" y="2564300"/>
            <a:ext cx="1231700" cy="15214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D9F0338-CD52-1009-F192-A301E1C3C4F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B15B45-657B-345C-6583-A76C57D49B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4800" y="228600"/>
            <a:ext cx="10170952" cy="838200"/>
          </a:xfrm>
        </p:spPr>
        <p:txBody>
          <a:bodyPr/>
          <a:lstStyle/>
          <a:p>
            <a:pPr>
              <a:defRPr/>
            </a:pPr>
            <a:br>
              <a:rPr lang="en-US" dirty="0"/>
            </a:br>
            <a:r>
              <a:rPr lang="en-US" dirty="0"/>
              <a:t>KOB</a:t>
            </a:r>
            <a:r>
              <a:rPr lang="az-Latn-AZ" dirty="0"/>
              <a:t>İ</a:t>
            </a:r>
            <a:r>
              <a:rPr lang="en-US" dirty="0"/>
              <a:t>A: local review and international facts 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5D30D57-4B11-3229-F98E-3F0DDF87B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6" name="object 19">
            <a:extLst>
              <a:ext uri="{FF2B5EF4-FFF2-40B4-BE49-F238E27FC236}">
                <a16:creationId xmlns:a16="http://schemas.microsoft.com/office/drawing/2014/main" id="{F963AE8D-9D77-B662-9B1E-337D13E5BB30}"/>
              </a:ext>
            </a:extLst>
          </p:cNvPr>
          <p:cNvSpPr txBox="1"/>
          <p:nvPr/>
        </p:nvSpPr>
        <p:spPr bwMode="auto">
          <a:xfrm>
            <a:off x="11201400" y="6400800"/>
            <a:ext cx="416009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55"/>
              </a:lnSpc>
              <a:defRPr/>
            </a:pPr>
            <a:r>
              <a:rPr lang="en-US" sz="2400" spc="-5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C41A4B-AAB1-3DEF-0526-27735596A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1336214" cy="4974193"/>
          </a:xfrm>
        </p:spPr>
        <p:txBody>
          <a:bodyPr/>
          <a:lstStyle/>
          <a:p>
            <a:r>
              <a:rPr lang="en-US" sz="2000" b="1" dirty="0"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      Most Vulnerable:</a:t>
            </a:r>
          </a:p>
          <a:p>
            <a:pPr lvl="1"/>
            <a:r>
              <a:rPr lang="en-US" b="1" i="1" dirty="0"/>
              <a:t>Limited Resources: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SMEs often have fewer financial and human resources to invest in climate adaptation and mitigation strategies </a:t>
            </a:r>
          </a:p>
          <a:p>
            <a:pPr lvl="1"/>
            <a:r>
              <a:rPr lang="en-US" b="1" i="1" dirty="0"/>
              <a:t>Lack of Awareness and Knowledge:</a:t>
            </a:r>
          </a:p>
          <a:p>
            <a:pPr marL="747712" lvl="2" indent="-285750">
              <a:buFont typeface="Arial" panose="020B0604020202020204" pitchFamily="34" charset="0"/>
              <a:buChar char="•"/>
            </a:pPr>
            <a:r>
              <a:rPr lang="en-US" dirty="0"/>
              <a:t>Unaware of the specific climate risks they face or lack the knowledge to implement effective solutions. </a:t>
            </a:r>
          </a:p>
          <a:p>
            <a:pPr lvl="1"/>
            <a:r>
              <a:rPr lang="en-US" b="1" i="1" dirty="0"/>
              <a:t>Marginal within ecosystem: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Navigating a complex ecosystem government authorities, financial institutions, policymakers, regulators, fintech companies, ESG rating providers, consulting service providers, auditors, and accountants, </a:t>
            </a:r>
          </a:p>
          <a:p>
            <a:pPr lvl="1"/>
            <a:r>
              <a:rPr lang="en-US" b="1" i="1" dirty="0"/>
              <a:t>Lower Capacity to Absorb Shocks: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Less financial resilience to withstand the impacts of climate change ( property damage, supply chain disruptions) </a:t>
            </a:r>
          </a:p>
          <a:p>
            <a:endParaRPr lang="en-US" b="1" dirty="0"/>
          </a:p>
          <a:p>
            <a:r>
              <a:rPr lang="en-US" sz="2000" b="1" dirty="0"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     Global warming contributor </a:t>
            </a:r>
          </a:p>
          <a:p>
            <a:pPr marL="395288" indent="-395288"/>
            <a:r>
              <a:rPr lang="en-US" b="1" dirty="0"/>
              <a:t>	</a:t>
            </a:r>
            <a:r>
              <a:rPr lang="en-US" b="1" i="1" dirty="0"/>
              <a:t>Collective emitter: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Individual emissions small, collectively account for 40-50% of global greenhouse gas emissions.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SMEs are also crucial in supply chains and local communities, influencing behaviors and practices within their spheres. </a:t>
            </a:r>
          </a:p>
          <a:p>
            <a:pPr marL="395288" lvl="0"/>
            <a:r>
              <a:rPr lang="en-US" b="1" i="1" dirty="0"/>
              <a:t>Energy Consumption:</a:t>
            </a:r>
            <a:endParaRPr lang="en-US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Consume a considerable amount of commercial and industrial energy 50-70% 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966" y="1556943"/>
            <a:ext cx="860259" cy="434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2" y="2248789"/>
            <a:ext cx="833606" cy="424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2" y="2931660"/>
            <a:ext cx="805280" cy="452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8" y="3652698"/>
            <a:ext cx="801462" cy="462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1" y="5808939"/>
            <a:ext cx="805281" cy="53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8" y="4806646"/>
            <a:ext cx="836044" cy="54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2038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Declaration: main features, main solutions</a:t>
            </a:r>
            <a:endParaRPr lang="ru-RU" dirty="0"/>
          </a:p>
        </p:txBody>
      </p:sp>
      <p:grpSp>
        <p:nvGrpSpPr>
          <p:cNvPr id="19" name="Group 18"/>
          <p:cNvGrpSpPr/>
          <p:nvPr/>
        </p:nvGrpSpPr>
        <p:grpSpPr>
          <a:xfrm>
            <a:off x="255741" y="1186313"/>
            <a:ext cx="11479058" cy="3384545"/>
            <a:chOff x="-4678450" y="1335206"/>
            <a:chExt cx="8939794" cy="3384545"/>
          </a:xfrm>
        </p:grpSpPr>
        <p:sp>
          <p:nvSpPr>
            <p:cNvPr id="4" name="Rounded Rectangle 3"/>
            <p:cNvSpPr/>
            <p:nvPr/>
          </p:nvSpPr>
          <p:spPr>
            <a:xfrm>
              <a:off x="-4480825" y="1335206"/>
              <a:ext cx="8742169" cy="3121188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4099198" y="1483379"/>
              <a:ext cx="2037477" cy="411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Broad coalition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4678450" y="1918983"/>
              <a:ext cx="4074953" cy="2800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7713" indent="-285750">
                <a:buFont typeface="Wingdings" panose="05000000000000000000" pitchFamily="2" charset="2"/>
                <a:buChar char="ü"/>
              </a:pPr>
              <a:r>
                <a:rPr lang="en-US" sz="1600" dirty="0"/>
                <a:t>Representatives of governments and states</a:t>
              </a:r>
            </a:p>
            <a:p>
              <a:pPr marL="747713" indent="-285750">
                <a:buFont typeface="Wingdings" panose="05000000000000000000" pitchFamily="2" charset="2"/>
                <a:buChar char="ü"/>
              </a:pPr>
              <a:r>
                <a:rPr lang="en-US" sz="1600" dirty="0"/>
                <a:t>Parliamentarians</a:t>
              </a:r>
            </a:p>
            <a:p>
              <a:pPr marL="747713" indent="-285750">
                <a:buFont typeface="Wingdings" panose="05000000000000000000" pitchFamily="2" charset="2"/>
                <a:buChar char="ü"/>
              </a:pPr>
              <a:r>
                <a:rPr lang="en-US" sz="1600" dirty="0"/>
                <a:t>International organizations</a:t>
              </a:r>
            </a:p>
            <a:p>
              <a:pPr marL="747713" indent="-285750">
                <a:buFont typeface="Wingdings" panose="05000000000000000000" pitchFamily="2" charset="2"/>
                <a:buChar char="ü"/>
              </a:pPr>
              <a:r>
                <a:rPr lang="en-US" sz="1600" dirty="0"/>
                <a:t>Chambers of commerce</a:t>
              </a:r>
            </a:p>
            <a:p>
              <a:pPr marL="747713" indent="-285750">
                <a:buFont typeface="Wingdings" panose="05000000000000000000" pitchFamily="2" charset="2"/>
                <a:buChar char="ü"/>
              </a:pPr>
              <a:r>
                <a:rPr lang="en-US" sz="1600" dirty="0"/>
                <a:t>Private sector</a:t>
              </a:r>
            </a:p>
            <a:p>
              <a:pPr marL="747713" indent="-285750">
                <a:buFont typeface="Wingdings" panose="05000000000000000000" pitchFamily="2" charset="2"/>
                <a:buChar char="ü"/>
              </a:pPr>
              <a:r>
                <a:rPr lang="en-US" sz="1600" dirty="0"/>
                <a:t>Non-governmental organizations</a:t>
              </a:r>
            </a:p>
            <a:p>
              <a:pPr marL="747713" indent="-285750">
                <a:buFont typeface="Wingdings" panose="05000000000000000000" pitchFamily="2" charset="2"/>
                <a:buChar char="ü"/>
              </a:pPr>
              <a:r>
                <a:rPr lang="en-US" sz="1600" dirty="0"/>
                <a:t>Science and academia</a:t>
              </a:r>
            </a:p>
            <a:p>
              <a:pPr marL="747713" indent="-285750">
                <a:buFont typeface="Wingdings" panose="05000000000000000000" pitchFamily="2" charset="2"/>
                <a:buChar char="ü"/>
              </a:pPr>
              <a:r>
                <a:rPr lang="en-US" sz="1600" dirty="0"/>
                <a:t>Private investors</a:t>
              </a:r>
            </a:p>
            <a:p>
              <a:pPr marL="747713" indent="-285750">
                <a:buFont typeface="Wingdings" panose="05000000000000000000" pitchFamily="2" charset="2"/>
                <a:buChar char="ü"/>
              </a:pPr>
              <a:r>
                <a:rPr lang="en-US" sz="1600" dirty="0"/>
                <a:t>Financial institutions, and innovation clusters</a:t>
              </a: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953000" y="1724353"/>
            <a:ext cx="6964402" cy="2128181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34000" y="1813988"/>
            <a:ext cx="1731712" cy="189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Soft solutions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84395" y="2201267"/>
            <a:ext cx="7241705" cy="100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az-Latn-AZ" sz="1600" dirty="0"/>
              <a:t>Establishing specialized training programs</a:t>
            </a:r>
            <a:r>
              <a:rPr lang="en-US" sz="1600" dirty="0"/>
              <a:t>, </a:t>
            </a:r>
            <a:r>
              <a:rPr lang="az-Latn-AZ" sz="1600" dirty="0"/>
              <a:t>research initiatives</a:t>
            </a:r>
            <a:endParaRPr lang="en-US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F</a:t>
            </a:r>
            <a:r>
              <a:rPr lang="az-Latn-AZ" sz="1600" dirty="0"/>
              <a:t>acilitate technology adoption</a:t>
            </a:r>
            <a:endParaRPr lang="en-US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I</a:t>
            </a:r>
            <a:r>
              <a:rPr lang="az-Latn-AZ" sz="1600" dirty="0"/>
              <a:t>ntegration of climate risks into </a:t>
            </a:r>
            <a:r>
              <a:rPr lang="az-Latn-AZ" sz="1600" b="1" dirty="0"/>
              <a:t>business models</a:t>
            </a:r>
            <a:r>
              <a:rPr lang="en-US" sz="1600" dirty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az-Latn-AZ" sz="1600" dirty="0"/>
              <a:t>Stimulate SMEs' demand for green finance and investment, by</a:t>
            </a:r>
            <a:r>
              <a:rPr lang="en-US" sz="1600" dirty="0"/>
              <a:t> m</a:t>
            </a:r>
            <a:r>
              <a:rPr lang="az-Latn-AZ" sz="1600" dirty="0"/>
              <a:t>apping the SME financing ecosystem and enhance coordination through capacity building, policymaking measures, and requisite infrastructure</a:t>
            </a:r>
            <a:r>
              <a:rPr lang="en-US" sz="1600" dirty="0"/>
              <a:t>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391400" y="4484419"/>
            <a:ext cx="4265453" cy="846258"/>
            <a:chOff x="154147" y="5325942"/>
            <a:chExt cx="4265453" cy="846258"/>
          </a:xfrm>
        </p:grpSpPr>
        <p:sp>
          <p:nvSpPr>
            <p:cNvPr id="14" name="Rounded Rectangle 13"/>
            <p:cNvSpPr/>
            <p:nvPr/>
          </p:nvSpPr>
          <p:spPr>
            <a:xfrm>
              <a:off x="564843" y="5325942"/>
              <a:ext cx="3854757" cy="846258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66403" y="5384336"/>
              <a:ext cx="2504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Institutional solutions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147" y="5724360"/>
              <a:ext cx="42654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61963"/>
              <a:r>
                <a:rPr lang="en-US" sz="1600" dirty="0"/>
                <a:t>Setting up </a:t>
              </a:r>
              <a:r>
                <a:rPr lang="az-Latn-AZ" sz="1600" dirty="0"/>
                <a:t>of Green SME Resource Centers </a:t>
              </a:r>
              <a:endParaRPr lang="en-US" sz="16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11844"/>
            <a:ext cx="2778823" cy="1847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550" y="4715328"/>
            <a:ext cx="2767100" cy="184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17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1684F18-70BE-3168-FD8C-D6D79F645DC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D1FEBC-849B-6E55-9FD3-E9F788621CC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4800" y="228600"/>
            <a:ext cx="10170952" cy="861774"/>
          </a:xfrm>
        </p:spPr>
        <p:txBody>
          <a:bodyPr/>
          <a:lstStyle/>
          <a:p>
            <a:pPr>
              <a:defRPr/>
            </a:pPr>
            <a:br>
              <a:rPr lang="en-US" dirty="0"/>
            </a:br>
            <a:r>
              <a:rPr lang="en-US" dirty="0"/>
              <a:t>Joint Declaration: Logo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BEF375C-21CF-37FD-F8C7-D39261054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6" name="object 19">
            <a:extLst>
              <a:ext uri="{FF2B5EF4-FFF2-40B4-BE49-F238E27FC236}">
                <a16:creationId xmlns:a16="http://schemas.microsoft.com/office/drawing/2014/main" id="{39423E57-F4DF-B5E9-DB32-51C031105F20}"/>
              </a:ext>
            </a:extLst>
          </p:cNvPr>
          <p:cNvSpPr txBox="1"/>
          <p:nvPr/>
        </p:nvSpPr>
        <p:spPr bwMode="auto">
          <a:xfrm>
            <a:off x="11201400" y="6400800"/>
            <a:ext cx="416009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755"/>
              </a:lnSpc>
              <a:defRPr/>
            </a:pPr>
            <a:r>
              <a:rPr lang="en-US" sz="2400" spc="-5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4BF208-DA64-AAD4-866E-87F224520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648" y="1371600"/>
            <a:ext cx="11502704" cy="470898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central area is known as the “lake” which symbolizes the sources of life, purity and assembly place for humanity;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Four edges represent the key components found in nature: Water, Fire, Air and Earth;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five distinctive colors: green, dark green, blue, orange and gold are used to reflect SDGs, namely good health and well-being, protection of terrestrial ecosystem, climate action, clean water and sanitations, sustainable cities, responsible consumption and production. 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AA7FCD-E7A3-B808-F673-EBD230E41F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63698"/>
            <a:ext cx="3046730" cy="129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60EB17-94F2-8263-1232-B1A4F8388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481" y="1293786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77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A38A2CC-9DFD-71AD-245A-7DD09055060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41280F-F4E6-19FB-A9A1-FCCD33ADBF8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4800" y="228600"/>
            <a:ext cx="10170952" cy="1292662"/>
          </a:xfrm>
        </p:spPr>
        <p:txBody>
          <a:bodyPr/>
          <a:lstStyle/>
          <a:p>
            <a:pPr>
              <a:defRPr/>
            </a:pPr>
            <a:br>
              <a:rPr lang="en-US" dirty="0"/>
            </a:br>
            <a:r>
              <a:rPr lang="en-US" dirty="0"/>
              <a:t>Joint Declaration: implementation 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80BC6C3-93A7-5670-851F-BB574DCCB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B4EC7D8-324F-16F8-58F5-633FB83E2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03503"/>
            <a:ext cx="11542552" cy="5554497"/>
          </a:xfrm>
          <a:noFill/>
          <a:ln>
            <a:noFill/>
          </a:ln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az-Latn-AZ" dirty="0"/>
              <a:t>An official website (</a:t>
            </a:r>
            <a:r>
              <a:rPr lang="az-Latn-AZ" u="sng" dirty="0">
                <a:hlinkClick r:id="rId3"/>
              </a:rPr>
              <a:t>www.greensme.org</a:t>
            </a:r>
            <a:r>
              <a:rPr lang="az-Latn-AZ" dirty="0"/>
              <a:t>) has been launched</a:t>
            </a:r>
            <a:r>
              <a:rPr lang="en-US" dirty="0"/>
              <a:t> on September 09, 2024. </a:t>
            </a:r>
            <a:r>
              <a:rPr lang="az-Latn-AZ" dirty="0"/>
              <a:t> </a:t>
            </a:r>
            <a:endParaRPr lang="en-US" dirty="0"/>
          </a:p>
          <a:p>
            <a:pPr lvl="0"/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z-Latn-AZ" dirty="0"/>
              <a:t>conference "The contribution of small and medium enterprises to the green economy“</a:t>
            </a:r>
            <a:r>
              <a:rPr lang="en-US" dirty="0"/>
              <a:t>,</a:t>
            </a:r>
            <a:r>
              <a:rPr lang="az-Latn-AZ" dirty="0"/>
              <a:t> September 9, 2024</a:t>
            </a:r>
            <a:r>
              <a:rPr lang="en-US" dirty="0"/>
              <a:t>, Baku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</a:t>
            </a:r>
            <a:r>
              <a:rPr lang="az-Latn-AZ" dirty="0"/>
              <a:t>anel discussion “The Role of SMEs in the Green</a:t>
            </a:r>
            <a:r>
              <a:rPr lang="en-US" dirty="0"/>
              <a:t> </a:t>
            </a:r>
            <a:r>
              <a:rPr lang="az-Latn-AZ" dirty="0"/>
              <a:t>Economy” November 16, 2024</a:t>
            </a:r>
            <a:r>
              <a:rPr lang="en-US" dirty="0"/>
              <a:t>, </a:t>
            </a:r>
            <a:r>
              <a:rPr lang="az-Latn-AZ" dirty="0"/>
              <a:t>COP29</a:t>
            </a:r>
            <a:r>
              <a:rPr lang="en-US" dirty="0"/>
              <a:t>, Baku</a:t>
            </a:r>
          </a:p>
          <a:p>
            <a:pPr lvl="0"/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/>
              <a:t>Conference </a:t>
            </a:r>
            <a:r>
              <a:rPr lang="az-Latn-AZ" dirty="0"/>
              <a:t>“The Role of SMEs in the Sustainable Use of Water”</a:t>
            </a:r>
            <a:r>
              <a:rPr lang="en-US" dirty="0"/>
              <a:t>,</a:t>
            </a:r>
            <a:r>
              <a:rPr lang="az-Latn-AZ" dirty="0"/>
              <a:t> November 19, 2024, COP29</a:t>
            </a:r>
            <a:r>
              <a:rPr lang="en-US" dirty="0"/>
              <a:t>, Baku</a:t>
            </a:r>
            <a:r>
              <a:rPr lang="az-Latn-AZ" dirty="0"/>
              <a:t> 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/>
              <a:t>Conference </a:t>
            </a:r>
            <a:r>
              <a:rPr lang="az-Latn-AZ" dirty="0"/>
              <a:t>“Baku Climate Coalition for the Green Transition of SMEs: Enhancing the Role of Women” On March 10, 202</a:t>
            </a:r>
            <a:r>
              <a:rPr lang="en-US" dirty="0"/>
              <a:t>5,</a:t>
            </a:r>
            <a:r>
              <a:rPr lang="az-Latn-AZ" dirty="0"/>
              <a:t> New York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/>
              <a:t>Conference </a:t>
            </a:r>
            <a:r>
              <a:rPr lang="az-Latn-AZ" dirty="0"/>
              <a:t>“Joint Declaration on the Baku Climate Coalition for the Green Transition of SMEs” June 2, 2025</a:t>
            </a:r>
            <a:r>
              <a:rPr lang="en-US" dirty="0"/>
              <a:t>,</a:t>
            </a:r>
            <a:r>
              <a:rPr lang="az-Latn-AZ" dirty="0"/>
              <a:t>Baku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Conference </a:t>
            </a:r>
            <a:r>
              <a:rPr lang="az-Latn-AZ" dirty="0"/>
              <a:t>BICFIT as a catalyzer of investement</a:t>
            </a:r>
            <a:r>
              <a:rPr lang="en-US" dirty="0"/>
              <a:t>, </a:t>
            </a:r>
            <a:r>
              <a:rPr lang="az-Latn-AZ" dirty="0"/>
              <a:t>June 20, 2025,</a:t>
            </a:r>
            <a:r>
              <a:rPr lang="en-US" dirty="0"/>
              <a:t> Bonn</a:t>
            </a:r>
            <a:r>
              <a:rPr lang="az-Latn-AZ" dirty="0"/>
              <a:t> 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410200"/>
            <a:ext cx="104394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      Plans</a:t>
            </a:r>
            <a:r>
              <a:rPr lang="en-US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Seminar for farmers to share the best experience available on irrigation, September 2025, Baku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AZHAB Forum, 7-8 October, Baku</a:t>
            </a:r>
          </a:p>
        </p:txBody>
      </p:sp>
    </p:spTree>
    <p:extLst>
      <p:ext uri="{BB962C8B-B14F-4D97-AF65-F5344CB8AC3E}">
        <p14:creationId xmlns:p14="http://schemas.microsoft.com/office/powerpoint/2010/main" val="905995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B0B20-34D9-4EBC-C8B3-20EA1897E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36084521-A9CA-72C3-E870-CC237AD8EF47}"/>
              </a:ext>
            </a:extLst>
          </p:cNvPr>
          <p:cNvSpPr/>
          <p:nvPr/>
        </p:nvSpPr>
        <p:spPr>
          <a:xfrm>
            <a:off x="8035947" y="1917138"/>
            <a:ext cx="2261731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Uniqueness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Business model approach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Global Network of Green SME Centers</a:t>
            </a: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5B7280AA-D5AE-C304-8394-6682C98AC4E8}"/>
              </a:ext>
            </a:extLst>
          </p:cNvPr>
          <p:cNvSpPr/>
          <p:nvPr/>
        </p:nvSpPr>
        <p:spPr>
          <a:xfrm>
            <a:off x="4505855" y="1934558"/>
            <a:ext cx="2995127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Strategic </a:t>
            </a:r>
            <a:r>
              <a:rPr lang="az-Latn-AZ" dirty="0">
                <a:solidFill>
                  <a:schemeClr val="tx1"/>
                </a:solidFill>
              </a:rPr>
              <a:t>Goals</a:t>
            </a:r>
            <a:endParaRPr lang="en-US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Build up both local and global coalition of stakeholders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Facilitate access to Climate Financing 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3F5A3861-2FAB-ADEF-DB16-8AD09B0AA9D0}"/>
              </a:ext>
            </a:extLst>
          </p:cNvPr>
          <p:cNvSpPr/>
          <p:nvPr/>
        </p:nvSpPr>
        <p:spPr>
          <a:xfrm>
            <a:off x="1807421" y="1901032"/>
            <a:ext cx="2360586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Reasoning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SME - 50% of global emissions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No global </a:t>
            </a:r>
            <a:r>
              <a:rPr lang="az-Latn-AZ" sz="1200" dirty="0">
                <a:solidFill>
                  <a:schemeClr val="tx1"/>
                </a:solidFill>
              </a:rPr>
              <a:t>g</a:t>
            </a:r>
            <a:r>
              <a:rPr lang="en-US" sz="1200" dirty="0" err="1">
                <a:solidFill>
                  <a:schemeClr val="tx1"/>
                </a:solidFill>
              </a:rPr>
              <a:t>reen</a:t>
            </a:r>
            <a:r>
              <a:rPr lang="en-US" sz="1200" dirty="0">
                <a:solidFill>
                  <a:schemeClr val="tx1"/>
                </a:solidFill>
              </a:rPr>
              <a:t> SME initiative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21522248-4898-0F34-29AF-B31948E7CE6E}"/>
              </a:ext>
            </a:extLst>
          </p:cNvPr>
          <p:cNvSpPr/>
          <p:nvPr/>
        </p:nvSpPr>
        <p:spPr>
          <a:xfrm>
            <a:off x="1807421" y="1481597"/>
            <a:ext cx="8477275" cy="3195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Main Features of the Initiative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3B70C04-D983-FDFF-0E03-0E464AFB711F}"/>
              </a:ext>
            </a:extLst>
          </p:cNvPr>
          <p:cNvSpPr/>
          <p:nvPr/>
        </p:nvSpPr>
        <p:spPr>
          <a:xfrm>
            <a:off x="1820406" y="470018"/>
            <a:ext cx="8477276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Joint Declaration on Baku Climate Coalition for SMEs </a:t>
            </a:r>
            <a:r>
              <a:rPr lang="az-Latn-A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reen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az-Latn-AZ" b="1" dirty="0">
                <a:solidFill>
                  <a:srgbClr val="000000"/>
                </a:solidFill>
                <a:latin typeface="Open Sans" panose="020B0606030504020204" pitchFamily="34" charset="0"/>
              </a:rPr>
              <a:t>T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ransition</a:t>
            </a:r>
            <a:endParaRPr lang="en-US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latin typeface="Open Sans" panose="020B0606030504020204" pitchFamily="34" charset="0"/>
              </a:rPr>
              <a:t>(www.greensme.org)</a:t>
            </a:r>
            <a:endParaRPr 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4F2149E-2543-2199-0863-E80360C5413D}"/>
              </a:ext>
            </a:extLst>
          </p:cNvPr>
          <p:cNvSpPr/>
          <p:nvPr/>
        </p:nvSpPr>
        <p:spPr>
          <a:xfrm>
            <a:off x="1758288" y="2948495"/>
            <a:ext cx="8490260" cy="52129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Partners 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8F9E53C0-B40E-A0D6-D83C-54143273D4EE}"/>
              </a:ext>
            </a:extLst>
          </p:cNvPr>
          <p:cNvGraphicFramePr>
            <a:graphicFrameLocks noGrp="1"/>
          </p:cNvGraphicFramePr>
          <p:nvPr/>
        </p:nvGraphicFramePr>
        <p:xfrm>
          <a:off x="1758288" y="3602853"/>
          <a:ext cx="8477276" cy="2957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885">
                  <a:extLst>
                    <a:ext uri="{9D8B030D-6E8A-4147-A177-3AD203B41FA5}">
                      <a16:colId xmlns:a16="http://schemas.microsoft.com/office/drawing/2014/main" val="2191062061"/>
                    </a:ext>
                  </a:extLst>
                </a:gridCol>
                <a:gridCol w="1606886">
                  <a:extLst>
                    <a:ext uri="{9D8B030D-6E8A-4147-A177-3AD203B41FA5}">
                      <a16:colId xmlns:a16="http://schemas.microsoft.com/office/drawing/2014/main" val="2596481226"/>
                    </a:ext>
                  </a:extLst>
                </a:gridCol>
                <a:gridCol w="2817324">
                  <a:extLst>
                    <a:ext uri="{9D8B030D-6E8A-4147-A177-3AD203B41FA5}">
                      <a16:colId xmlns:a16="http://schemas.microsoft.com/office/drawing/2014/main" val="1470342972"/>
                    </a:ext>
                  </a:extLst>
                </a:gridCol>
                <a:gridCol w="421756">
                  <a:extLst>
                    <a:ext uri="{9D8B030D-6E8A-4147-A177-3AD203B41FA5}">
                      <a16:colId xmlns:a16="http://schemas.microsoft.com/office/drawing/2014/main" val="353002794"/>
                    </a:ext>
                  </a:extLst>
                </a:gridCol>
                <a:gridCol w="3226425">
                  <a:extLst>
                    <a:ext uri="{9D8B030D-6E8A-4147-A177-3AD203B41FA5}">
                      <a16:colId xmlns:a16="http://schemas.microsoft.com/office/drawing/2014/main" val="1387803828"/>
                    </a:ext>
                  </a:extLst>
                </a:gridCol>
              </a:tblGrid>
              <a:tr h="1801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№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Countries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National authorities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№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International </a:t>
                      </a:r>
                      <a:r>
                        <a:rPr lang="en-US" sz="900" b="1" u="none" strike="noStrike" dirty="0" err="1">
                          <a:effectLst/>
                        </a:rPr>
                        <a:t>organi</a:t>
                      </a:r>
                      <a:r>
                        <a:rPr lang="az-Latn-AZ" sz="900" b="1" u="none" strike="noStrike" dirty="0">
                          <a:effectLst/>
                        </a:rPr>
                        <a:t>z</a:t>
                      </a:r>
                      <a:r>
                        <a:rPr lang="en-US" sz="900" b="1" u="none" strike="noStrike" dirty="0" err="1">
                          <a:effectLst/>
                        </a:rPr>
                        <a:t>ations</a:t>
                      </a:r>
                      <a:r>
                        <a:rPr lang="en-US" sz="900" b="1" u="none" strike="noStrike" dirty="0">
                          <a:effectLst/>
                        </a:rPr>
                        <a:t> (geographical location)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extLst>
                  <a:ext uri="{0D108BD9-81ED-4DB2-BD59-A6C34878D82A}">
                    <a16:rowId xmlns:a16="http://schemas.microsoft.com/office/drawing/2014/main" val="1077525209"/>
                  </a:ext>
                </a:extLst>
              </a:tr>
              <a:tr h="3054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1.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Azerbaijan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1.The Small and Medium Business Development Agency (KOBİA)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1.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Asian Development Bank (Philippines)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extLst>
                  <a:ext uri="{0D108BD9-81ED-4DB2-BD59-A6C34878D82A}">
                    <a16:rowId xmlns:a16="http://schemas.microsoft.com/office/drawing/2014/main" val="2436481210"/>
                  </a:ext>
                </a:extLst>
              </a:tr>
              <a:tr h="3431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2.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Belarus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2. National Agency of the Investment and Privatization  3.Chamber of Commerce and Industry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2.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International Trade Center (Switzerland)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extLst>
                  <a:ext uri="{0D108BD9-81ED-4DB2-BD59-A6C34878D82A}">
                    <a16:rowId xmlns:a16="http://schemas.microsoft.com/office/drawing/2014/main" val="1334891218"/>
                  </a:ext>
                </a:extLst>
              </a:tr>
              <a:tr h="3054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3.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Brazil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4. Brazilian Micro and Small Business Support Service (SEBRAE)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3.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World Climate Foundation (Denmark)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extLst>
                  <a:ext uri="{0D108BD9-81ED-4DB2-BD59-A6C34878D82A}">
                    <a16:rowId xmlns:a16="http://schemas.microsoft.com/office/drawing/2014/main" val="1131865797"/>
                  </a:ext>
                </a:extLst>
              </a:tr>
              <a:tr h="3431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4.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Kazakhstan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5. "Damu" Entrepreunership Development Fund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4.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Statistical, Economic and Social Research and Training Center for Islamic Countries (SESRIC) (Türkiye)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extLst>
                  <a:ext uri="{0D108BD9-81ED-4DB2-BD59-A6C34878D82A}">
                    <a16:rowId xmlns:a16="http://schemas.microsoft.com/office/drawing/2014/main" val="4158529244"/>
                  </a:ext>
                </a:extLst>
              </a:tr>
              <a:tr h="3054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5.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Guatemala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6. </a:t>
                      </a: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Government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5.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Standarts and Metrology Institute for Islamic Countries (SMIIC) (Türkiye)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extLst>
                  <a:ext uri="{0D108BD9-81ED-4DB2-BD59-A6C34878D82A}">
                    <a16:rowId xmlns:a16="http://schemas.microsoft.com/office/drawing/2014/main" val="2153330899"/>
                  </a:ext>
                </a:extLst>
              </a:tr>
              <a:tr h="2573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6.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Moldova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7. Organization for </a:t>
                      </a:r>
                      <a:r>
                        <a:rPr lang="en-US" sz="900" u="none" strike="noStrike" dirty="0" err="1">
                          <a:effectLst/>
                        </a:rPr>
                        <a:t>Entrepreunership</a:t>
                      </a:r>
                      <a:r>
                        <a:rPr lang="en-US" sz="900" u="none" strike="noStrike" dirty="0">
                          <a:effectLst/>
                        </a:rPr>
                        <a:t> Development (ODA)                 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6.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Islamic Cooperation Youth Forum (ICFY) (Türkiye)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extLst>
                  <a:ext uri="{0D108BD9-81ED-4DB2-BD59-A6C34878D82A}">
                    <a16:rowId xmlns:a16="http://schemas.microsoft.com/office/drawing/2014/main" val="2149283285"/>
                  </a:ext>
                </a:extLst>
              </a:tr>
              <a:tr h="5147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7.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Türkiye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8. Confederation of Turkish Tradesmen and Craftsmen (TESK)                                         </a:t>
                      </a:r>
                      <a:br>
                        <a:rPr lang="az-Latn-AZ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9.The Union of Chambers and Commodity Exchanges (TOBB)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7.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The International Network for Small and Medium Enterprises (INSME) (Italy)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extLst>
                  <a:ext uri="{0D108BD9-81ED-4DB2-BD59-A6C34878D82A}">
                    <a16:rowId xmlns:a16="http://schemas.microsoft.com/office/drawing/2014/main" val="3448787008"/>
                  </a:ext>
                </a:extLst>
              </a:tr>
              <a:tr h="171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8.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Vietnam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10. National Association of </a:t>
                      </a:r>
                      <a:r>
                        <a:rPr lang="en-US" sz="900" u="none" strike="noStrike" dirty="0" err="1">
                          <a:effectLst/>
                        </a:rPr>
                        <a:t>Entrepreunership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8.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UN Climate Change High-Level Champion, COP29 (USA)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extLst>
                  <a:ext uri="{0D108BD9-81ED-4DB2-BD59-A6C34878D82A}">
                    <a16:rowId xmlns:a16="http://schemas.microsoft.com/office/drawing/2014/main" val="1576493669"/>
                  </a:ext>
                </a:extLst>
              </a:tr>
              <a:tr h="15654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8</a:t>
                      </a:r>
                      <a:r>
                        <a:rPr lang="az-Latn-AZ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Countries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3" marR="6993" marT="699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10 National authorities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3" marR="6993" marT="6993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8 International organizations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93" marR="6993" marT="699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81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814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/>
          <a:stretch/>
        </p:blipFill>
        <p:spPr bwMode="auto">
          <a:xfrm>
            <a:off x="76200" y="3048"/>
            <a:ext cx="12188951" cy="68549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 bwMode="auto">
          <a:xfrm>
            <a:off x="747591" y="4437317"/>
            <a:ext cx="2722880" cy="1210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  <a:defRPr/>
            </a:pPr>
            <a:r>
              <a:rPr sz="1200" spc="-35">
                <a:latin typeface="Arial MT"/>
                <a:cs typeface="Arial MT"/>
              </a:rPr>
              <a:t>A</a:t>
            </a:r>
            <a:r>
              <a:rPr sz="1200" spc="-75">
                <a:latin typeface="Arial MT"/>
                <a:cs typeface="Arial MT"/>
              </a:rPr>
              <a:t>Z</a:t>
            </a:r>
            <a:r>
              <a:rPr sz="1200" spc="-285">
                <a:latin typeface="Arial MT"/>
                <a:cs typeface="Arial MT"/>
              </a:rPr>
              <a:t>1</a:t>
            </a:r>
            <a:r>
              <a:rPr sz="1200" spc="110">
                <a:latin typeface="Arial MT"/>
                <a:cs typeface="Arial MT"/>
              </a:rPr>
              <a:t>00</a:t>
            </a:r>
            <a:r>
              <a:rPr sz="1200">
                <a:latin typeface="Arial MT"/>
                <a:cs typeface="Arial MT"/>
              </a:rPr>
              <a:t>0</a:t>
            </a:r>
            <a:r>
              <a:rPr sz="1200" spc="-225">
                <a:latin typeface="Arial MT"/>
                <a:cs typeface="Arial MT"/>
              </a:rPr>
              <a:t> </a:t>
            </a:r>
            <a:r>
              <a:rPr sz="1200">
                <a:latin typeface="Arial MT"/>
                <a:cs typeface="Arial MT"/>
              </a:rPr>
              <a:t>,</a:t>
            </a:r>
            <a:r>
              <a:rPr sz="1200" spc="-95">
                <a:latin typeface="Arial MT"/>
                <a:cs typeface="Arial MT"/>
              </a:rPr>
              <a:t> </a:t>
            </a:r>
            <a:r>
              <a:rPr sz="1200" spc="-35">
                <a:latin typeface="Arial MT"/>
                <a:cs typeface="Arial MT"/>
              </a:rPr>
              <a:t>A</a:t>
            </a:r>
            <a:r>
              <a:rPr sz="1200" spc="-100">
                <a:latin typeface="Arial MT"/>
                <a:cs typeface="Arial MT"/>
              </a:rPr>
              <a:t>z</a:t>
            </a:r>
            <a:r>
              <a:rPr sz="1200" spc="-580">
                <a:latin typeface="Arial MT"/>
                <a:cs typeface="Arial MT"/>
              </a:rPr>
              <a:t>ə</a:t>
            </a:r>
            <a:r>
              <a:rPr sz="1200" spc="30">
                <a:latin typeface="Arial MT"/>
                <a:cs typeface="Arial MT"/>
              </a:rPr>
              <a:t>r</a:t>
            </a:r>
            <a:r>
              <a:rPr sz="1200" spc="25">
                <a:latin typeface="Arial MT"/>
                <a:cs typeface="Arial MT"/>
              </a:rPr>
              <a:t>b</a:t>
            </a:r>
            <a:r>
              <a:rPr sz="1200" spc="-70">
                <a:latin typeface="Arial MT"/>
                <a:cs typeface="Arial MT"/>
              </a:rPr>
              <a:t>a</a:t>
            </a:r>
            <a:r>
              <a:rPr sz="1200" spc="20">
                <a:latin typeface="Arial MT"/>
                <a:cs typeface="Arial MT"/>
              </a:rPr>
              <a:t>y</a:t>
            </a:r>
            <a:r>
              <a:rPr sz="1200">
                <a:latin typeface="Arial MT"/>
                <a:cs typeface="Arial MT"/>
              </a:rPr>
              <a:t>c</a:t>
            </a:r>
            <a:r>
              <a:rPr sz="1200" spc="-70">
                <a:latin typeface="Arial MT"/>
                <a:cs typeface="Arial MT"/>
              </a:rPr>
              <a:t>a</a:t>
            </a:r>
            <a:r>
              <a:rPr sz="1200" spc="-10">
                <a:latin typeface="Arial MT"/>
                <a:cs typeface="Arial MT"/>
              </a:rPr>
              <a:t>n</a:t>
            </a:r>
            <a:r>
              <a:rPr sz="1200">
                <a:latin typeface="Arial MT"/>
                <a:cs typeface="Arial MT"/>
              </a:rPr>
              <a:t>,</a:t>
            </a:r>
            <a:r>
              <a:rPr sz="1200" spc="-105">
                <a:latin typeface="Arial MT"/>
                <a:cs typeface="Arial MT"/>
              </a:rPr>
              <a:t> </a:t>
            </a:r>
            <a:r>
              <a:rPr sz="1200" spc="-130">
                <a:latin typeface="Arial MT"/>
                <a:cs typeface="Arial MT"/>
              </a:rPr>
              <a:t>B</a:t>
            </a:r>
            <a:r>
              <a:rPr sz="1200" spc="-70">
                <a:latin typeface="Arial MT"/>
                <a:cs typeface="Arial MT"/>
              </a:rPr>
              <a:t>a</a:t>
            </a:r>
            <a:r>
              <a:rPr sz="1200" spc="-40">
                <a:latin typeface="Arial MT"/>
                <a:cs typeface="Arial MT"/>
              </a:rPr>
              <a:t>k</a:t>
            </a:r>
            <a:r>
              <a:rPr sz="1200" spc="-60">
                <a:latin typeface="Arial MT"/>
                <a:cs typeface="Arial MT"/>
              </a:rPr>
              <a:t>ı</a:t>
            </a:r>
            <a:r>
              <a:rPr sz="1200">
                <a:latin typeface="Arial MT"/>
                <a:cs typeface="Arial MT"/>
              </a:rPr>
              <a:t>,</a:t>
            </a:r>
            <a:endParaRPr/>
          </a:p>
          <a:p>
            <a:pPr>
              <a:lnSpc>
                <a:spcPct val="100000"/>
              </a:lnSpc>
              <a:spcBef>
                <a:spcPts val="200"/>
              </a:spcBef>
              <a:defRPr/>
            </a:pPr>
            <a:r>
              <a:rPr sz="1200" spc="-5">
                <a:latin typeface="Times New Roman"/>
                <a:cs typeface="Times New Roman"/>
              </a:rPr>
              <a:t>Üzeyir</a:t>
            </a:r>
            <a:r>
              <a:rPr sz="1200" spc="10">
                <a:latin typeface="Times New Roman"/>
                <a:cs typeface="Times New Roman"/>
              </a:rPr>
              <a:t> </a:t>
            </a:r>
            <a:r>
              <a:rPr sz="1200" spc="20">
                <a:latin typeface="Times New Roman"/>
                <a:cs typeface="Times New Roman"/>
              </a:rPr>
              <a:t>Hacıbəyli</a:t>
            </a:r>
            <a:r>
              <a:rPr sz="1200" spc="-65">
                <a:latin typeface="Times New Roman"/>
                <a:cs typeface="Times New Roman"/>
              </a:rPr>
              <a:t> </a:t>
            </a:r>
            <a:r>
              <a:rPr sz="1200" spc="20">
                <a:latin typeface="Times New Roman"/>
                <a:cs typeface="Times New Roman"/>
              </a:rPr>
              <a:t>küçəsi,</a:t>
            </a:r>
            <a:r>
              <a:rPr sz="1200" spc="-5">
                <a:latin typeface="Times New Roman"/>
                <a:cs typeface="Times New Roman"/>
              </a:rPr>
              <a:t> </a:t>
            </a:r>
            <a:r>
              <a:rPr sz="1200" spc="35">
                <a:latin typeface="Times New Roman"/>
                <a:cs typeface="Times New Roman"/>
              </a:rPr>
              <a:t>84</a:t>
            </a:r>
            <a:r>
              <a:rPr sz="1200">
                <a:latin typeface="Times New Roman"/>
                <a:cs typeface="Times New Roman"/>
              </a:rPr>
              <a:t> </a:t>
            </a:r>
            <a:r>
              <a:rPr sz="1200" spc="25">
                <a:latin typeface="Times New Roman"/>
                <a:cs typeface="Times New Roman"/>
              </a:rPr>
              <a:t>(Hökumət</a:t>
            </a:r>
            <a:r>
              <a:rPr sz="1200" spc="55">
                <a:latin typeface="Times New Roman"/>
                <a:cs typeface="Times New Roman"/>
              </a:rPr>
              <a:t> </a:t>
            </a:r>
            <a:r>
              <a:rPr sz="1200" spc="-55">
                <a:latin typeface="Times New Roman"/>
                <a:cs typeface="Times New Roman"/>
              </a:rPr>
              <a:t>Evi)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5"/>
              </a:spcBef>
              <a:tabLst>
                <a:tab pos="913765" algn="l"/>
              </a:tabLst>
              <a:defRPr/>
            </a:pPr>
            <a:r>
              <a:rPr sz="1200" spc="-100">
                <a:latin typeface="Times New Roman"/>
                <a:cs typeface="Times New Roman"/>
              </a:rPr>
              <a:t>T</a:t>
            </a:r>
            <a:r>
              <a:rPr sz="1200" spc="90">
                <a:latin typeface="Times New Roman"/>
                <a:cs typeface="Times New Roman"/>
              </a:rPr>
              <a:t>e</a:t>
            </a:r>
            <a:r>
              <a:rPr sz="1200" spc="-50">
                <a:latin typeface="Times New Roman"/>
                <a:cs typeface="Times New Roman"/>
              </a:rPr>
              <a:t>l</a:t>
            </a:r>
            <a:r>
              <a:rPr sz="1200" spc="-15">
                <a:latin typeface="Times New Roman"/>
                <a:cs typeface="Times New Roman"/>
              </a:rPr>
              <a:t>.</a:t>
            </a:r>
            <a:r>
              <a:rPr sz="1200">
                <a:latin typeface="Times New Roman"/>
                <a:cs typeface="Times New Roman"/>
              </a:rPr>
              <a:t>:	</a:t>
            </a:r>
            <a:r>
              <a:rPr sz="1200" spc="-30">
                <a:latin typeface="Times New Roman"/>
                <a:cs typeface="Times New Roman"/>
              </a:rPr>
              <a:t>(</a:t>
            </a:r>
            <a:r>
              <a:rPr sz="1200" spc="-80">
                <a:latin typeface="Times New Roman"/>
                <a:cs typeface="Times New Roman"/>
              </a:rPr>
              <a:t>+</a:t>
            </a:r>
            <a:r>
              <a:rPr sz="1200" spc="60">
                <a:latin typeface="Times New Roman"/>
                <a:cs typeface="Times New Roman"/>
              </a:rPr>
              <a:t>99</a:t>
            </a:r>
            <a:r>
              <a:rPr sz="1200">
                <a:latin typeface="Times New Roman"/>
                <a:cs typeface="Times New Roman"/>
              </a:rPr>
              <a:t>4</a:t>
            </a:r>
            <a:r>
              <a:rPr sz="1200" spc="20">
                <a:latin typeface="Times New Roman"/>
                <a:cs typeface="Times New Roman"/>
              </a:rPr>
              <a:t> </a:t>
            </a:r>
            <a:r>
              <a:rPr sz="1200" spc="-220">
                <a:latin typeface="Times New Roman"/>
                <a:cs typeface="Times New Roman"/>
              </a:rPr>
              <a:t>1</a:t>
            </a:r>
            <a:r>
              <a:rPr sz="1200" spc="10">
                <a:latin typeface="Times New Roman"/>
                <a:cs typeface="Times New Roman"/>
              </a:rPr>
              <a:t>2</a:t>
            </a:r>
            <a:r>
              <a:rPr sz="1200">
                <a:latin typeface="Times New Roman"/>
                <a:cs typeface="Times New Roman"/>
              </a:rPr>
              <a:t>)</a:t>
            </a:r>
            <a:r>
              <a:rPr sz="1200" spc="-40">
                <a:latin typeface="Times New Roman"/>
                <a:cs typeface="Times New Roman"/>
              </a:rPr>
              <a:t> </a:t>
            </a:r>
            <a:r>
              <a:rPr sz="1200" spc="10">
                <a:latin typeface="Times New Roman"/>
                <a:cs typeface="Times New Roman"/>
              </a:rPr>
              <a:t>4</a:t>
            </a:r>
            <a:r>
              <a:rPr sz="1200" spc="60">
                <a:latin typeface="Times New Roman"/>
                <a:cs typeface="Times New Roman"/>
              </a:rPr>
              <a:t>9</a:t>
            </a:r>
            <a:r>
              <a:rPr sz="1200">
                <a:latin typeface="Times New Roman"/>
                <a:cs typeface="Times New Roman"/>
              </a:rPr>
              <a:t>3</a:t>
            </a:r>
            <a:r>
              <a:rPr sz="1200" spc="45">
                <a:latin typeface="Times New Roman"/>
                <a:cs typeface="Times New Roman"/>
              </a:rPr>
              <a:t> </a:t>
            </a:r>
            <a:r>
              <a:rPr sz="1200" spc="70">
                <a:latin typeface="Times New Roman"/>
                <a:cs typeface="Times New Roman"/>
              </a:rPr>
              <a:t>8</a:t>
            </a:r>
            <a:r>
              <a:rPr sz="1200">
                <a:latin typeface="Times New Roman"/>
                <a:cs typeface="Times New Roman"/>
              </a:rPr>
              <a:t>8</a:t>
            </a:r>
            <a:r>
              <a:rPr sz="1200" spc="70">
                <a:latin typeface="Times New Roman"/>
                <a:cs typeface="Times New Roman"/>
              </a:rPr>
              <a:t> </a:t>
            </a:r>
            <a:r>
              <a:rPr sz="1200" spc="60">
                <a:latin typeface="Times New Roman"/>
                <a:cs typeface="Times New Roman"/>
              </a:rPr>
              <a:t>67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4"/>
              </a:spcBef>
              <a:defRPr/>
            </a:pPr>
            <a:r>
              <a:rPr sz="1200" spc="-100">
                <a:latin typeface="Times New Roman"/>
                <a:cs typeface="Times New Roman"/>
              </a:rPr>
              <a:t>F</a:t>
            </a:r>
            <a:r>
              <a:rPr sz="1200" spc="65">
                <a:latin typeface="Times New Roman"/>
                <a:cs typeface="Times New Roman"/>
              </a:rPr>
              <a:t>a</a:t>
            </a:r>
            <a:r>
              <a:rPr sz="1200" spc="-40">
                <a:latin typeface="Times New Roman"/>
                <a:cs typeface="Times New Roman"/>
              </a:rPr>
              <a:t>k</a:t>
            </a:r>
            <a:r>
              <a:rPr sz="1200" spc="55">
                <a:latin typeface="Times New Roman"/>
                <a:cs typeface="Times New Roman"/>
              </a:rPr>
              <a:t>s</a:t>
            </a:r>
            <a:r>
              <a:rPr sz="1200">
                <a:latin typeface="Times New Roman"/>
                <a:cs typeface="Times New Roman"/>
              </a:rPr>
              <a:t>:</a:t>
            </a:r>
            <a:r>
              <a:rPr sz="1200" spc="-35">
                <a:latin typeface="Times New Roman"/>
                <a:cs typeface="Times New Roman"/>
              </a:rPr>
              <a:t> </a:t>
            </a:r>
            <a:r>
              <a:rPr sz="1200" spc="-30">
                <a:latin typeface="Times New Roman"/>
                <a:cs typeface="Times New Roman"/>
              </a:rPr>
              <a:t>(</a:t>
            </a:r>
            <a:r>
              <a:rPr sz="1200" spc="-80">
                <a:latin typeface="Times New Roman"/>
                <a:cs typeface="Times New Roman"/>
              </a:rPr>
              <a:t>+</a:t>
            </a:r>
            <a:r>
              <a:rPr sz="1200" spc="60">
                <a:latin typeface="Times New Roman"/>
                <a:cs typeface="Times New Roman"/>
              </a:rPr>
              <a:t>99</a:t>
            </a:r>
            <a:r>
              <a:rPr sz="1200">
                <a:latin typeface="Times New Roman"/>
                <a:cs typeface="Times New Roman"/>
              </a:rPr>
              <a:t>4</a:t>
            </a:r>
            <a:r>
              <a:rPr sz="1200" spc="10">
                <a:latin typeface="Times New Roman"/>
                <a:cs typeface="Times New Roman"/>
              </a:rPr>
              <a:t> </a:t>
            </a:r>
            <a:r>
              <a:rPr sz="1200" spc="-220">
                <a:latin typeface="Times New Roman"/>
                <a:cs typeface="Times New Roman"/>
              </a:rPr>
              <a:t>1</a:t>
            </a:r>
            <a:r>
              <a:rPr sz="1200" spc="10">
                <a:latin typeface="Times New Roman"/>
                <a:cs typeface="Times New Roman"/>
              </a:rPr>
              <a:t>2</a:t>
            </a:r>
            <a:r>
              <a:rPr sz="1200">
                <a:latin typeface="Times New Roman"/>
                <a:cs typeface="Times New Roman"/>
              </a:rPr>
              <a:t>)</a:t>
            </a:r>
            <a:r>
              <a:rPr sz="1200" spc="-30">
                <a:latin typeface="Times New Roman"/>
                <a:cs typeface="Times New Roman"/>
              </a:rPr>
              <a:t> </a:t>
            </a:r>
            <a:r>
              <a:rPr sz="1200" spc="10">
                <a:latin typeface="Times New Roman"/>
                <a:cs typeface="Times New Roman"/>
              </a:rPr>
              <a:t>4</a:t>
            </a:r>
            <a:r>
              <a:rPr sz="1200" spc="60">
                <a:latin typeface="Times New Roman"/>
                <a:cs typeface="Times New Roman"/>
              </a:rPr>
              <a:t>9</a:t>
            </a:r>
            <a:r>
              <a:rPr sz="1200">
                <a:latin typeface="Times New Roman"/>
                <a:cs typeface="Times New Roman"/>
              </a:rPr>
              <a:t>2</a:t>
            </a:r>
            <a:r>
              <a:rPr sz="1200" spc="10">
                <a:latin typeface="Times New Roman"/>
                <a:cs typeface="Times New Roman"/>
              </a:rPr>
              <a:t> </a:t>
            </a:r>
            <a:r>
              <a:rPr sz="1200" spc="45">
                <a:latin typeface="Times New Roman"/>
                <a:cs typeface="Times New Roman"/>
              </a:rPr>
              <a:t>5</a:t>
            </a:r>
            <a:r>
              <a:rPr sz="1200">
                <a:latin typeface="Times New Roman"/>
                <a:cs typeface="Times New Roman"/>
              </a:rPr>
              <a:t>8</a:t>
            </a:r>
            <a:r>
              <a:rPr sz="1200" spc="70">
                <a:latin typeface="Times New Roman"/>
                <a:cs typeface="Times New Roman"/>
              </a:rPr>
              <a:t> </a:t>
            </a:r>
            <a:r>
              <a:rPr sz="1200" spc="60">
                <a:latin typeface="Times New Roman"/>
                <a:cs typeface="Times New Roman"/>
              </a:rPr>
              <a:t>9</a:t>
            </a:r>
            <a:r>
              <a:rPr sz="1200">
                <a:latin typeface="Times New Roman"/>
                <a:cs typeface="Times New Roman"/>
              </a:rPr>
              <a:t>5</a:t>
            </a:r>
            <a:endParaRPr/>
          </a:p>
          <a:p>
            <a:pPr marR="632459">
              <a:lnSpc>
                <a:spcPct val="113300"/>
              </a:lnSpc>
              <a:defRPr/>
            </a:pPr>
            <a:r>
              <a:rPr sz="1200" spc="-110">
                <a:latin typeface="Times New Roman"/>
                <a:cs typeface="Times New Roman"/>
              </a:rPr>
              <a:t>E</a:t>
            </a:r>
            <a:r>
              <a:rPr sz="1200">
                <a:latin typeface="Times New Roman"/>
                <a:cs typeface="Times New Roman"/>
              </a:rPr>
              <a:t>-</a:t>
            </a:r>
            <a:r>
              <a:rPr sz="1200" spc="-114">
                <a:latin typeface="Times New Roman"/>
                <a:cs typeface="Times New Roman"/>
              </a:rPr>
              <a:t> </a:t>
            </a:r>
            <a:r>
              <a:rPr sz="1200" spc="95">
                <a:latin typeface="Times New Roman"/>
                <a:cs typeface="Times New Roman"/>
              </a:rPr>
              <a:t>p</a:t>
            </a:r>
            <a:r>
              <a:rPr sz="1200" spc="70">
                <a:latin typeface="Times New Roman"/>
                <a:cs typeface="Times New Roman"/>
              </a:rPr>
              <a:t>o</a:t>
            </a:r>
            <a:r>
              <a:rPr sz="1200" spc="65">
                <a:latin typeface="Times New Roman"/>
                <a:cs typeface="Times New Roman"/>
              </a:rPr>
              <a:t>ç</a:t>
            </a:r>
            <a:r>
              <a:rPr sz="1200" spc="35">
                <a:latin typeface="Times New Roman"/>
                <a:cs typeface="Times New Roman"/>
              </a:rPr>
              <a:t>t</a:t>
            </a:r>
            <a:r>
              <a:rPr sz="1200">
                <a:latin typeface="Times New Roman"/>
                <a:cs typeface="Times New Roman"/>
              </a:rPr>
              <a:t>:</a:t>
            </a:r>
            <a:r>
              <a:rPr sz="1200" spc="-50">
                <a:latin typeface="Times New Roman"/>
                <a:cs typeface="Times New Roman"/>
              </a:rPr>
              <a:t> </a:t>
            </a:r>
            <a:r>
              <a:rPr sz="1200" u="sng" spc="70">
                <a:latin typeface="Times New Roman"/>
                <a:cs typeface="Times New Roman"/>
                <a:hlinkClick r:id="rId4" tooltip="mailto:office@economy.gov.az"/>
              </a:rPr>
              <a:t>o</a:t>
            </a:r>
            <a:r>
              <a:rPr sz="1200" u="sng" spc="-40">
                <a:latin typeface="Times New Roman"/>
                <a:cs typeface="Times New Roman"/>
                <a:hlinkClick r:id="rId4" tooltip="mailto:office@economy.gov.az"/>
              </a:rPr>
              <a:t>ff</a:t>
            </a:r>
            <a:r>
              <a:rPr sz="1200" u="sng" spc="-60">
                <a:latin typeface="Times New Roman"/>
                <a:cs typeface="Times New Roman"/>
                <a:hlinkClick r:id="rId4" tooltip="mailto:office@economy.gov.az"/>
              </a:rPr>
              <a:t>i</a:t>
            </a:r>
            <a:r>
              <a:rPr sz="1200" u="sng" spc="65">
                <a:latin typeface="Times New Roman"/>
                <a:cs typeface="Times New Roman"/>
                <a:hlinkClick r:id="rId4" tooltip="mailto:office@economy.gov.az"/>
              </a:rPr>
              <a:t>c</a:t>
            </a:r>
            <a:r>
              <a:rPr sz="1200" u="sng" spc="90">
                <a:latin typeface="Times New Roman"/>
                <a:cs typeface="Times New Roman"/>
                <a:hlinkClick r:id="rId4" tooltip="mailto:office@economy.gov.az"/>
              </a:rPr>
              <a:t>e</a:t>
            </a:r>
            <a:r>
              <a:rPr sz="1200" u="sng" spc="-245">
                <a:latin typeface="Times New Roman"/>
                <a:cs typeface="Times New Roman"/>
                <a:hlinkClick r:id="rId4" tooltip="mailto:office@economy.gov.az"/>
              </a:rPr>
              <a:t>@</a:t>
            </a:r>
            <a:r>
              <a:rPr sz="1200" u="sng" spc="90">
                <a:latin typeface="Times New Roman"/>
                <a:cs typeface="Times New Roman"/>
                <a:hlinkClick r:id="rId4" tooltip="mailto:office@economy.gov.az"/>
              </a:rPr>
              <a:t>e</a:t>
            </a:r>
            <a:r>
              <a:rPr sz="1200" u="sng" spc="65">
                <a:latin typeface="Times New Roman"/>
                <a:cs typeface="Times New Roman"/>
                <a:hlinkClick r:id="rId4" tooltip="mailto:office@economy.gov.az"/>
              </a:rPr>
              <a:t>c</a:t>
            </a:r>
            <a:r>
              <a:rPr sz="1200" u="sng" spc="70">
                <a:latin typeface="Times New Roman"/>
                <a:cs typeface="Times New Roman"/>
                <a:hlinkClick r:id="rId4" tooltip="mailto:office@economy.gov.az"/>
              </a:rPr>
              <a:t>o</a:t>
            </a:r>
            <a:r>
              <a:rPr sz="1200" u="sng" spc="60">
                <a:latin typeface="Times New Roman"/>
                <a:cs typeface="Times New Roman"/>
                <a:hlinkClick r:id="rId4" tooltip="mailto:office@economy.gov.az"/>
              </a:rPr>
              <a:t>n</a:t>
            </a:r>
            <a:r>
              <a:rPr sz="1200" u="sng" spc="70">
                <a:latin typeface="Times New Roman"/>
                <a:cs typeface="Times New Roman"/>
                <a:hlinkClick r:id="rId4" tooltip="mailto:office@economy.gov.az"/>
              </a:rPr>
              <a:t>o</a:t>
            </a:r>
            <a:r>
              <a:rPr sz="1200" u="sng" spc="95">
                <a:latin typeface="Times New Roman"/>
                <a:cs typeface="Times New Roman"/>
                <a:hlinkClick r:id="rId4" tooltip="mailto:office@economy.gov.az"/>
              </a:rPr>
              <a:t>m</a:t>
            </a:r>
            <a:r>
              <a:rPr sz="1200" u="sng" spc="20">
                <a:latin typeface="Times New Roman"/>
                <a:cs typeface="Times New Roman"/>
                <a:hlinkClick r:id="rId4" tooltip="mailto:office@economy.gov.az"/>
              </a:rPr>
              <a:t>y</a:t>
            </a:r>
            <a:r>
              <a:rPr sz="1200" u="sng" spc="-15">
                <a:latin typeface="Times New Roman"/>
                <a:cs typeface="Times New Roman"/>
                <a:hlinkClick r:id="rId4" tooltip="mailto:office@economy.gov.az"/>
              </a:rPr>
              <a:t>.</a:t>
            </a:r>
            <a:r>
              <a:rPr sz="1200" u="sng" spc="10">
                <a:latin typeface="Times New Roman"/>
                <a:cs typeface="Times New Roman"/>
                <a:hlinkClick r:id="rId4" tooltip="mailto:office@economy.gov.az"/>
              </a:rPr>
              <a:t>g</a:t>
            </a:r>
            <a:r>
              <a:rPr sz="1200" u="sng" spc="70">
                <a:latin typeface="Times New Roman"/>
                <a:cs typeface="Times New Roman"/>
                <a:hlinkClick r:id="rId4" tooltip="mailto:office@economy.gov.az"/>
              </a:rPr>
              <a:t>o</a:t>
            </a:r>
            <a:r>
              <a:rPr sz="1200" u="sng" spc="20">
                <a:latin typeface="Times New Roman"/>
                <a:cs typeface="Times New Roman"/>
                <a:hlinkClick r:id="rId4" tooltip="mailto:office@economy.gov.az"/>
              </a:rPr>
              <a:t>v</a:t>
            </a:r>
            <a:r>
              <a:rPr sz="1200" u="sng" spc="-15">
                <a:latin typeface="Times New Roman"/>
                <a:cs typeface="Times New Roman"/>
                <a:hlinkClick r:id="rId4" tooltip="mailto:office@economy.gov.az"/>
              </a:rPr>
              <a:t>.</a:t>
            </a:r>
            <a:r>
              <a:rPr sz="1200" u="sng" spc="65">
                <a:latin typeface="Times New Roman"/>
                <a:cs typeface="Times New Roman"/>
                <a:hlinkClick r:id="rId4" tooltip="mailto:office@economy.gov.az"/>
              </a:rPr>
              <a:t>a</a:t>
            </a:r>
            <a:r>
              <a:rPr sz="1200" u="sng">
                <a:latin typeface="Times New Roman"/>
                <a:cs typeface="Times New Roman"/>
                <a:hlinkClick r:id="rId4" tooltip="mailto:office@economy.gov.az"/>
              </a:rPr>
              <a:t>z </a:t>
            </a:r>
            <a:r>
              <a:rPr sz="1200">
                <a:latin typeface="Times New Roman"/>
                <a:cs typeface="Times New Roman"/>
              </a:rPr>
              <a:t> </a:t>
            </a:r>
            <a:r>
              <a:rPr sz="1200" spc="110">
                <a:latin typeface="Times New Roman"/>
                <a:cs typeface="Times New Roman"/>
              </a:rPr>
              <a:t>ww</a:t>
            </a:r>
            <a:r>
              <a:rPr sz="1200" spc="-5">
                <a:latin typeface="Times New Roman"/>
                <a:cs typeface="Times New Roman"/>
              </a:rPr>
              <a:t>w</a:t>
            </a:r>
            <a:r>
              <a:rPr sz="1200" spc="-185">
                <a:latin typeface="Times New Roman"/>
                <a:cs typeface="Times New Roman"/>
              </a:rPr>
              <a:t> </a:t>
            </a:r>
            <a:r>
              <a:rPr sz="1200" spc="-15">
                <a:latin typeface="Times New Roman"/>
                <a:cs typeface="Times New Roman"/>
              </a:rPr>
              <a:t>.</a:t>
            </a:r>
            <a:r>
              <a:rPr sz="1200" spc="90">
                <a:latin typeface="Times New Roman"/>
                <a:cs typeface="Times New Roman"/>
              </a:rPr>
              <a:t>e</a:t>
            </a:r>
            <a:r>
              <a:rPr sz="1200" spc="65">
                <a:latin typeface="Times New Roman"/>
                <a:cs typeface="Times New Roman"/>
              </a:rPr>
              <a:t>c</a:t>
            </a:r>
            <a:r>
              <a:rPr sz="1200" spc="70">
                <a:latin typeface="Times New Roman"/>
                <a:cs typeface="Times New Roman"/>
              </a:rPr>
              <a:t>o</a:t>
            </a:r>
            <a:r>
              <a:rPr sz="1200" spc="60">
                <a:latin typeface="Times New Roman"/>
                <a:cs typeface="Times New Roman"/>
              </a:rPr>
              <a:t>n</a:t>
            </a:r>
            <a:r>
              <a:rPr sz="1200" spc="70">
                <a:latin typeface="Times New Roman"/>
                <a:cs typeface="Times New Roman"/>
              </a:rPr>
              <a:t>o</a:t>
            </a:r>
            <a:r>
              <a:rPr sz="1200" spc="95">
                <a:latin typeface="Times New Roman"/>
                <a:cs typeface="Times New Roman"/>
              </a:rPr>
              <a:t>m</a:t>
            </a:r>
            <a:r>
              <a:rPr sz="1200" spc="20">
                <a:latin typeface="Times New Roman"/>
                <a:cs typeface="Times New Roman"/>
              </a:rPr>
              <a:t>y</a:t>
            </a:r>
            <a:r>
              <a:rPr sz="1200" spc="-15">
                <a:latin typeface="Times New Roman"/>
                <a:cs typeface="Times New Roman"/>
              </a:rPr>
              <a:t>.</a:t>
            </a:r>
            <a:r>
              <a:rPr sz="1200" spc="10">
                <a:latin typeface="Times New Roman"/>
                <a:cs typeface="Times New Roman"/>
              </a:rPr>
              <a:t>g</a:t>
            </a:r>
            <a:r>
              <a:rPr sz="1200" spc="70">
                <a:latin typeface="Times New Roman"/>
                <a:cs typeface="Times New Roman"/>
              </a:rPr>
              <a:t>o</a:t>
            </a:r>
            <a:r>
              <a:rPr sz="1200" spc="20">
                <a:latin typeface="Times New Roman"/>
                <a:cs typeface="Times New Roman"/>
              </a:rPr>
              <a:t>v</a:t>
            </a:r>
            <a:r>
              <a:rPr sz="1200" spc="-15">
                <a:latin typeface="Times New Roman"/>
                <a:cs typeface="Times New Roman"/>
              </a:rPr>
              <a:t>.</a:t>
            </a:r>
            <a:r>
              <a:rPr sz="1200" spc="65">
                <a:latin typeface="Times New Roman"/>
                <a:cs typeface="Times New Roman"/>
              </a:rPr>
              <a:t>a</a:t>
            </a:r>
            <a:r>
              <a:rPr sz="1200">
                <a:latin typeface="Times New Roman"/>
                <a:cs typeface="Times New Roman"/>
              </a:rPr>
              <a:t>z</a:t>
            </a:r>
            <a:endParaRPr/>
          </a:p>
        </p:txBody>
      </p:sp>
      <p:grpSp>
        <p:nvGrpSpPr>
          <p:cNvPr id="4" name="object 4"/>
          <p:cNvGrpSpPr/>
          <p:nvPr/>
        </p:nvGrpSpPr>
        <p:grpSpPr bwMode="auto">
          <a:xfrm>
            <a:off x="550163" y="4264152"/>
            <a:ext cx="3013075" cy="2209800"/>
            <a:chOff x="550163" y="4264152"/>
            <a:chExt cx="3013075" cy="2209800"/>
          </a:xfrm>
        </p:grpSpPr>
        <p:pic>
          <p:nvPicPr>
            <p:cNvPr id="5" name="object 5"/>
            <p:cNvPicPr/>
            <p:nvPr/>
          </p:nvPicPr>
          <p:blipFill>
            <a:blip r:embed="rId5"/>
            <a:stretch/>
          </p:blipFill>
          <p:spPr bwMode="auto">
            <a:xfrm>
              <a:off x="620267" y="5905500"/>
              <a:ext cx="2077211" cy="56845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 bwMode="auto">
            <a:xfrm>
              <a:off x="550163" y="4264152"/>
              <a:ext cx="3013075" cy="1515110"/>
            </a:xfrm>
            <a:custGeom>
              <a:avLst/>
              <a:gdLst/>
              <a:ahLst/>
              <a:cxnLst/>
              <a:rect l="l" t="t" r="r" b="b"/>
              <a:pathLst>
                <a:path w="3013075" h="1515110" extrusionOk="0">
                  <a:moveTo>
                    <a:pt x="3012948" y="0"/>
                  </a:moveTo>
                  <a:lnTo>
                    <a:pt x="0" y="0"/>
                  </a:lnTo>
                  <a:lnTo>
                    <a:pt x="0" y="1514856"/>
                  </a:lnTo>
                  <a:lnTo>
                    <a:pt x="3012948" y="1514856"/>
                  </a:lnTo>
                  <a:lnTo>
                    <a:pt x="3012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 bwMode="auto">
          <a:xfrm>
            <a:off x="4876800" y="2819400"/>
            <a:ext cx="26670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  <a:defRPr/>
            </a:pPr>
            <a:r>
              <a:rPr spc="-5">
                <a:latin typeface="Verdana"/>
                <a:ea typeface="Verdana"/>
              </a:rPr>
              <a:t>THANK</a:t>
            </a:r>
            <a:r>
              <a:rPr spc="-55">
                <a:latin typeface="Verdana"/>
                <a:ea typeface="Verdana"/>
              </a:rPr>
              <a:t> </a:t>
            </a:r>
            <a:r>
              <a:rPr spc="-5">
                <a:latin typeface="Verdana"/>
                <a:ea typeface="Verdana"/>
              </a:rPr>
              <a:t>YOU!</a:t>
            </a:r>
            <a:endParaRPr>
              <a:latin typeface="Verdana"/>
              <a:ea typeface="Verdana"/>
            </a:endParaRPr>
          </a:p>
        </p:txBody>
      </p:sp>
      <p:sp>
        <p:nvSpPr>
          <p:cNvPr id="8" name="object 8"/>
          <p:cNvSpPr txBox="1"/>
          <p:nvPr/>
        </p:nvSpPr>
        <p:spPr bwMode="auto">
          <a:xfrm>
            <a:off x="770387" y="4607575"/>
            <a:ext cx="311213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-5">
                <a:solidFill>
                  <a:srgbClr val="606060"/>
                </a:solidFill>
                <a:latin typeface="Verdana"/>
                <a:ea typeface="Verdana"/>
                <a:cs typeface="Arial MT"/>
              </a:rPr>
              <a:t>AZ10</a:t>
            </a:r>
            <a:r>
              <a:rPr lang="az-Latn-AZ" sz="1200" spc="-5">
                <a:solidFill>
                  <a:srgbClr val="606060"/>
                </a:solidFill>
                <a:latin typeface="Verdana"/>
                <a:ea typeface="Verdana"/>
                <a:cs typeface="Arial MT"/>
              </a:rPr>
              <a:t>69</a:t>
            </a:r>
            <a:r>
              <a:rPr sz="1200" spc="-5">
                <a:solidFill>
                  <a:srgbClr val="606060"/>
                </a:solidFill>
                <a:latin typeface="Verdana"/>
                <a:ea typeface="Verdana"/>
                <a:cs typeface="Arial MT"/>
              </a:rPr>
              <a:t>,</a:t>
            </a:r>
            <a:r>
              <a:rPr sz="1200" spc="-50">
                <a:solidFill>
                  <a:srgbClr val="606060"/>
                </a:solidFill>
                <a:latin typeface="Verdana"/>
                <a:ea typeface="Verdana"/>
                <a:cs typeface="Arial MT"/>
              </a:rPr>
              <a:t> </a:t>
            </a:r>
            <a:r>
              <a:rPr sz="1200" spc="-5">
                <a:solidFill>
                  <a:srgbClr val="606060"/>
                </a:solidFill>
                <a:latin typeface="Verdana"/>
                <a:ea typeface="Verdana"/>
                <a:cs typeface="Arial MT"/>
              </a:rPr>
              <a:t>Azerbaijan,</a:t>
            </a:r>
            <a:r>
              <a:rPr sz="1200" spc="-50">
                <a:solidFill>
                  <a:srgbClr val="606060"/>
                </a:solidFill>
                <a:latin typeface="Verdana"/>
                <a:ea typeface="Verdana"/>
                <a:cs typeface="Arial MT"/>
              </a:rPr>
              <a:t> </a:t>
            </a:r>
            <a:r>
              <a:rPr sz="1200">
                <a:solidFill>
                  <a:srgbClr val="606060"/>
                </a:solidFill>
                <a:latin typeface="Verdana"/>
                <a:ea typeface="Verdana"/>
                <a:cs typeface="Arial MT"/>
              </a:rPr>
              <a:t>Baku,</a:t>
            </a:r>
            <a:endParaRPr sz="1200">
              <a:latin typeface="Verdana"/>
              <a:ea typeface="Verdana"/>
              <a:cs typeface="Arial MT"/>
            </a:endParaRPr>
          </a:p>
          <a:p>
            <a:pPr marL="12700" marR="5080">
              <a:lnSpc>
                <a:spcPct val="100000"/>
              </a:lnSpc>
              <a:defRPr/>
            </a:pPr>
            <a:r>
              <a:rPr lang="en-US" sz="1200" spc="-5">
                <a:solidFill>
                  <a:srgbClr val="606060"/>
                </a:solidFill>
                <a:latin typeface="Verdana"/>
                <a:ea typeface="Verdana"/>
                <a:cs typeface="Arial MT"/>
              </a:rPr>
              <a:t>Z</a:t>
            </a:r>
            <a:r>
              <a:rPr lang="az-Latn-AZ" sz="1200" spc="-5">
                <a:solidFill>
                  <a:srgbClr val="606060"/>
                </a:solidFill>
                <a:latin typeface="Verdana"/>
                <a:ea typeface="Verdana"/>
                <a:cs typeface="Arial MT"/>
              </a:rPr>
              <a:t>iya Bunyadov 38C</a:t>
            </a:r>
            <a:r>
              <a:rPr lang="en-US" sz="1200" spc="-5">
                <a:solidFill>
                  <a:srgbClr val="606060"/>
                </a:solidFill>
                <a:latin typeface="Verdana"/>
                <a:ea typeface="Verdana"/>
                <a:cs typeface="Arial MT"/>
              </a:rPr>
              <a:t> ave.</a:t>
            </a:r>
            <a:r>
              <a:rPr lang="az-Latn-AZ" sz="1200" spc="-5">
                <a:solidFill>
                  <a:srgbClr val="606060"/>
                </a:solidFill>
                <a:latin typeface="Verdana"/>
                <a:ea typeface="Verdana"/>
                <a:cs typeface="Arial MT"/>
              </a:rPr>
              <a:t> </a:t>
            </a:r>
            <a:endParaRPr>
              <a:latin typeface="Verdana"/>
              <a:ea typeface="Verdana"/>
            </a:endParaRPr>
          </a:p>
          <a:p>
            <a:pPr marL="12700" marR="5080">
              <a:lnSpc>
                <a:spcPct val="100000"/>
              </a:lnSpc>
              <a:defRPr/>
            </a:pPr>
            <a:r>
              <a:rPr sz="1200">
                <a:solidFill>
                  <a:srgbClr val="606060"/>
                </a:solidFill>
                <a:latin typeface="Verdana"/>
                <a:ea typeface="Verdana"/>
                <a:cs typeface="Arial MT"/>
              </a:rPr>
              <a:t>Tel.:</a:t>
            </a:r>
            <a:r>
              <a:rPr sz="1200" spc="-15">
                <a:solidFill>
                  <a:srgbClr val="606060"/>
                </a:solidFill>
                <a:latin typeface="Verdana"/>
                <a:ea typeface="Verdana"/>
                <a:cs typeface="Arial MT"/>
              </a:rPr>
              <a:t> </a:t>
            </a:r>
            <a:r>
              <a:rPr sz="1200" spc="-5">
                <a:solidFill>
                  <a:srgbClr val="606060"/>
                </a:solidFill>
                <a:latin typeface="Verdana"/>
                <a:ea typeface="Verdana"/>
                <a:cs typeface="Arial MT"/>
              </a:rPr>
              <a:t>(+994</a:t>
            </a:r>
            <a:r>
              <a:rPr sz="1200" spc="-20">
                <a:solidFill>
                  <a:srgbClr val="606060"/>
                </a:solidFill>
                <a:latin typeface="Verdana"/>
                <a:ea typeface="Verdana"/>
                <a:cs typeface="Arial MT"/>
              </a:rPr>
              <a:t> </a:t>
            </a:r>
            <a:r>
              <a:rPr sz="1200" spc="-5">
                <a:solidFill>
                  <a:srgbClr val="606060"/>
                </a:solidFill>
                <a:latin typeface="Verdana"/>
                <a:ea typeface="Verdana"/>
                <a:cs typeface="Arial MT"/>
              </a:rPr>
              <a:t>12)</a:t>
            </a:r>
            <a:r>
              <a:rPr sz="1200" spc="-15">
                <a:solidFill>
                  <a:srgbClr val="606060"/>
                </a:solidFill>
                <a:latin typeface="Verdana"/>
                <a:ea typeface="Verdana"/>
                <a:cs typeface="Arial MT"/>
              </a:rPr>
              <a:t> </a:t>
            </a:r>
            <a:r>
              <a:rPr lang="az-Latn-AZ" sz="1200" spc="-15">
                <a:solidFill>
                  <a:srgbClr val="606060"/>
                </a:solidFill>
                <a:latin typeface="Verdana"/>
                <a:ea typeface="Verdana"/>
                <a:cs typeface="Arial MT"/>
              </a:rPr>
              <a:t>404 04 01 </a:t>
            </a:r>
            <a:r>
              <a:rPr lang="az-Latn-AZ" sz="1200" spc="-5">
                <a:solidFill>
                  <a:srgbClr val="606060"/>
                </a:solidFill>
                <a:latin typeface="Verdana"/>
                <a:ea typeface="Verdana"/>
                <a:cs typeface="Arial MT"/>
              </a:rPr>
              <a:t> </a:t>
            </a:r>
            <a:endParaRPr sz="1200">
              <a:latin typeface="Verdana"/>
              <a:ea typeface="Verdana"/>
              <a:cs typeface="Arial MT"/>
            </a:endParaRPr>
          </a:p>
          <a:p>
            <a:pPr marL="12700" marR="1259205">
              <a:lnSpc>
                <a:spcPct val="100000"/>
              </a:lnSpc>
              <a:defRPr/>
            </a:pPr>
            <a:r>
              <a:rPr sz="1200" spc="-5">
                <a:solidFill>
                  <a:srgbClr val="606060"/>
                </a:solidFill>
                <a:latin typeface="Verdana"/>
                <a:ea typeface="Verdana"/>
                <a:cs typeface="Arial MT"/>
              </a:rPr>
              <a:t>E-mail: </a:t>
            </a:r>
            <a:r>
              <a:rPr lang="az-Latn-AZ" sz="1200" u="sng" spc="-5">
                <a:solidFill>
                  <a:srgbClr val="606060"/>
                </a:solidFill>
                <a:latin typeface="Verdana"/>
                <a:ea typeface="Verdana"/>
                <a:cs typeface="Arial MT"/>
                <a:hlinkClick r:id="rId6" tooltip="mailto:info@smb.gov.az"/>
              </a:rPr>
              <a:t>info</a:t>
            </a:r>
            <a:r>
              <a:rPr sz="1200" u="sng" spc="-5">
                <a:solidFill>
                  <a:srgbClr val="606060"/>
                </a:solidFill>
                <a:latin typeface="Verdana"/>
                <a:ea typeface="Verdana"/>
                <a:cs typeface="Arial MT"/>
                <a:hlinkClick r:id="rId6" tooltip="mailto:info@smb.gov.az"/>
              </a:rPr>
              <a:t>@</a:t>
            </a:r>
            <a:r>
              <a:rPr lang="az-Latn-AZ" sz="1200" u="sng" spc="-5">
                <a:solidFill>
                  <a:srgbClr val="606060"/>
                </a:solidFill>
                <a:latin typeface="Verdana"/>
                <a:ea typeface="Verdana"/>
                <a:cs typeface="Arial MT"/>
                <a:hlinkClick r:id="rId6" tooltip="mailto:info@smb.gov.az"/>
              </a:rPr>
              <a:t>smb.gov.az</a:t>
            </a:r>
            <a:r>
              <a:rPr lang="az-Latn-AZ" sz="1200" u="sng" spc="-5">
                <a:solidFill>
                  <a:srgbClr val="606060"/>
                </a:solidFill>
                <a:latin typeface="Verdana"/>
                <a:ea typeface="Verdana"/>
                <a:cs typeface="Arial MT"/>
                <a:hlinkClick r:id="rId7" tooltip="mailto:office@azpromo.az"/>
              </a:rPr>
              <a:t> </a:t>
            </a:r>
            <a:r>
              <a:rPr lang="az-Latn-AZ" sz="1200" spc="-5">
                <a:solidFill>
                  <a:srgbClr val="606060"/>
                </a:solidFill>
                <a:latin typeface="Verdana"/>
                <a:ea typeface="Verdana"/>
                <a:cs typeface="Arial MT"/>
              </a:rPr>
              <a:t> </a:t>
            </a:r>
            <a:r>
              <a:rPr sz="1200" u="sng" spc="-5">
                <a:solidFill>
                  <a:srgbClr val="606060"/>
                </a:solidFill>
                <a:latin typeface="Verdana"/>
                <a:ea typeface="Verdana"/>
                <a:cs typeface="Arial MT"/>
                <a:hlinkClick r:id="rId8" tooltip="http://www.azpromo.az/"/>
              </a:rPr>
              <a:t>www.</a:t>
            </a:r>
            <a:r>
              <a:rPr lang="az-Latn-AZ" sz="1200" u="sng" spc="-5">
                <a:solidFill>
                  <a:srgbClr val="606060"/>
                </a:solidFill>
                <a:latin typeface="Verdana"/>
                <a:ea typeface="Verdana"/>
                <a:cs typeface="Arial MT"/>
                <a:hlinkClick r:id="rId8" tooltip="http://www.azpromo.az/"/>
              </a:rPr>
              <a:t>smb.gov.az </a:t>
            </a:r>
            <a:r>
              <a:rPr lang="az-Latn-AZ" sz="1200" spc="-5">
                <a:solidFill>
                  <a:srgbClr val="606060"/>
                </a:solidFill>
                <a:latin typeface="Verdana"/>
                <a:ea typeface="Verdana"/>
                <a:cs typeface="Arial MT"/>
              </a:rPr>
              <a:t> </a:t>
            </a:r>
            <a:endParaRPr sz="1200">
              <a:latin typeface="Verdana"/>
              <a:ea typeface="Verdana"/>
              <a:cs typeface="Arial M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856832" y="3203297"/>
            <a:ext cx="478336" cy="451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>
              <a:lnSpc>
                <a:spcPts val="2755"/>
              </a:lnSpc>
              <a:defRPr/>
            </a:pPr>
            <a:r>
              <a:rPr lang="az-Latn-AZ" spc="-5">
                <a:solidFill>
                  <a:srgbClr val="FFFFFF"/>
                </a:solidFill>
                <a:latin typeface="Arial MT"/>
                <a:cs typeface="Arial MT"/>
              </a:rPr>
              <a:t>10</a:t>
            </a:r>
            <a:endParaRPr lang="az-Latn-AZ">
              <a:latin typeface="Arial MT"/>
              <a:cs typeface="Arial M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430000" y="6248247"/>
            <a:ext cx="564898" cy="451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>
              <a:lnSpc>
                <a:spcPts val="2755"/>
              </a:lnSpc>
              <a:defRPr/>
            </a:pPr>
            <a:r>
              <a:rPr lang="en-US" sz="2400" spc="-5">
                <a:solidFill>
                  <a:srgbClr val="FFFFFF"/>
                </a:solidFill>
                <a:latin typeface="Arial MT"/>
                <a:cs typeface="Arial MT"/>
              </a:rPr>
              <a:t>24</a:t>
            </a:r>
            <a:endParaRPr lang="az-Latn-AZ"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237B7B8-E197-25DA-C44A-7512BD0FE41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16EF5-EF9C-7DD3-3500-624172C5A2B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67000" y="2362199"/>
            <a:ext cx="9107476" cy="241927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Joint Declaration on Baku Climate Coalition for SMEs green transition</a:t>
            </a:r>
            <a:br>
              <a:rPr lang="en-US" sz="4000" dirty="0">
                <a:solidFill>
                  <a:schemeClr val="bg2">
                    <a:lumMod val="50000"/>
                  </a:schemeClr>
                </a:solidFill>
                <a:latin typeface="Verdana"/>
                <a:ea typeface="Verdana"/>
              </a:rPr>
            </a:br>
            <a:endParaRPr lang="en-US" sz="4000" dirty="0">
              <a:solidFill>
                <a:schemeClr val="bg2">
                  <a:lumMod val="50000"/>
                </a:schemeClr>
              </a:solidFill>
              <a:latin typeface="Verdana"/>
              <a:ea typeface="Verdan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82475A-0650-12D8-C8E2-6F9D84AE1706}"/>
              </a:ext>
            </a:extLst>
          </p:cNvPr>
          <p:cNvCxnSpPr>
            <a:cxnSpLocks/>
          </p:cNvCxnSpPr>
          <p:nvPr/>
        </p:nvCxnSpPr>
        <p:spPr bwMode="auto">
          <a:xfrm>
            <a:off x="2590206" y="2564932"/>
            <a:ext cx="0" cy="152079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978BF06-B1B3-CFEA-79BD-96D1FC1B6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6800" y="2564300"/>
            <a:ext cx="1231700" cy="15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95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7C38816-2332-A525-DC7F-CFFEEDF52A1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7DA8B9-BB44-E1E8-0A01-17616C6E550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79224" y="538629"/>
            <a:ext cx="10170952" cy="43088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Verdana"/>
                <a:ea typeface="Verdana"/>
              </a:rPr>
              <a:t>Content</a:t>
            </a: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144FB94-4BA6-0373-E64B-76093EE2C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09600" y="1509452"/>
            <a:ext cx="304800" cy="304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990600" y="239375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</a:rPr>
              <a:t>UNFCCC and COP.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990600" y="1935472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</a:rPr>
              <a:t>What is Climate Change: Facts.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990600" y="3310591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</a:rPr>
              <a:t>Why are SMEs so important?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990600" y="2852305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>
                <a:ln>
                  <a:solidFill>
                    <a:schemeClr val="tx1"/>
                  </a:solidFill>
                </a:ln>
              </a:rPr>
              <a:t>Understanding</a:t>
            </a:r>
            <a:r>
              <a:rPr lang="en-US" dirty="0">
                <a:ln>
                  <a:solidFill>
                    <a:schemeClr val="tx1"/>
                  </a:solidFill>
                </a:ln>
              </a:rPr>
              <a:t> Green and Net-Zero Transition</a:t>
            </a:r>
            <a:r>
              <a:rPr lang="az-Latn-AZ" dirty="0">
                <a:ln>
                  <a:solidFill>
                    <a:schemeClr val="tx1"/>
                  </a:solidFill>
                </a:ln>
              </a:rPr>
              <a:t>s</a:t>
            </a:r>
            <a:r>
              <a:rPr lang="en-US" dirty="0">
                <a:ln>
                  <a:solidFill>
                    <a:schemeClr val="tx1"/>
                  </a:solidFill>
                </a:ln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990600" y="1477771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</a:rPr>
              <a:t>Overview of KOB</a:t>
            </a:r>
            <a:r>
              <a:rPr lang="az-Latn-AZ" dirty="0">
                <a:ln>
                  <a:solidFill>
                    <a:schemeClr val="tx1"/>
                  </a:solidFill>
                </a:ln>
              </a:rPr>
              <a:t>İ</a:t>
            </a:r>
            <a:r>
              <a:rPr lang="en-US" dirty="0">
                <a:ln>
                  <a:solidFill>
                    <a:schemeClr val="tx1"/>
                  </a:solidFill>
                </a:ln>
              </a:rPr>
              <a:t>A.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990600" y="3768877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</a:rPr>
              <a:t>Exploring Green entrepreneurship.</a:t>
            </a:r>
          </a:p>
        </p:txBody>
      </p:sp>
      <p:sp>
        <p:nvSpPr>
          <p:cNvPr id="24" name="Right Arrow 23"/>
          <p:cNvSpPr/>
          <p:nvPr/>
        </p:nvSpPr>
        <p:spPr bwMode="auto">
          <a:xfrm>
            <a:off x="609600" y="1967738"/>
            <a:ext cx="304800" cy="304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Right Arrow 25"/>
          <p:cNvSpPr/>
          <p:nvPr/>
        </p:nvSpPr>
        <p:spPr bwMode="auto">
          <a:xfrm>
            <a:off x="612531" y="2426024"/>
            <a:ext cx="304800" cy="304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Right Arrow 27"/>
          <p:cNvSpPr/>
          <p:nvPr/>
        </p:nvSpPr>
        <p:spPr bwMode="auto">
          <a:xfrm>
            <a:off x="609600" y="2884310"/>
            <a:ext cx="304800" cy="304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Right Arrow 29"/>
          <p:cNvSpPr/>
          <p:nvPr/>
        </p:nvSpPr>
        <p:spPr bwMode="auto">
          <a:xfrm>
            <a:off x="609600" y="3342087"/>
            <a:ext cx="304800" cy="304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Right Arrow 30"/>
          <p:cNvSpPr/>
          <p:nvPr/>
        </p:nvSpPr>
        <p:spPr bwMode="auto">
          <a:xfrm>
            <a:off x="609600" y="3799864"/>
            <a:ext cx="304800" cy="304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Right Arrow 31"/>
          <p:cNvSpPr/>
          <p:nvPr/>
        </p:nvSpPr>
        <p:spPr bwMode="auto">
          <a:xfrm>
            <a:off x="609600" y="4259216"/>
            <a:ext cx="304800" cy="304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Right Arrow 32"/>
          <p:cNvSpPr/>
          <p:nvPr/>
        </p:nvSpPr>
        <p:spPr bwMode="auto">
          <a:xfrm>
            <a:off x="609600" y="4718568"/>
            <a:ext cx="304800" cy="304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Right Arrow 33"/>
          <p:cNvSpPr/>
          <p:nvPr/>
        </p:nvSpPr>
        <p:spPr bwMode="auto">
          <a:xfrm>
            <a:off x="612531" y="5181023"/>
            <a:ext cx="304800" cy="304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Right Arrow 34"/>
          <p:cNvSpPr/>
          <p:nvPr/>
        </p:nvSpPr>
        <p:spPr bwMode="auto">
          <a:xfrm>
            <a:off x="609600" y="5638800"/>
            <a:ext cx="304800" cy="304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 bwMode="auto">
          <a:xfrm>
            <a:off x="990600" y="4227786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</a:rPr>
              <a:t>KOB</a:t>
            </a:r>
            <a:r>
              <a:rPr lang="az-Latn-AZ" dirty="0">
                <a:ln>
                  <a:solidFill>
                    <a:schemeClr val="tx1"/>
                  </a:solidFill>
                </a:ln>
              </a:rPr>
              <a:t>İ</a:t>
            </a:r>
            <a:r>
              <a:rPr lang="en-US" dirty="0">
                <a:ln>
                  <a:solidFill>
                    <a:schemeClr val="tx1"/>
                  </a:solidFill>
                </a:ln>
              </a:rPr>
              <a:t>A: local review and international facts.</a:t>
            </a:r>
          </a:p>
        </p:txBody>
      </p:sp>
      <p:sp>
        <p:nvSpPr>
          <p:cNvPr id="37" name="TextBox 36"/>
          <p:cNvSpPr txBox="1"/>
          <p:nvPr/>
        </p:nvSpPr>
        <p:spPr bwMode="auto">
          <a:xfrm>
            <a:off x="990600" y="4686302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</a:rPr>
              <a:t>Joint Declaration: main features, main solutions, logo, implementation. 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990600" y="5148757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</a:rPr>
              <a:t>Status of the Coalition.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990600" y="560228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</a:rPr>
              <a:t>Q&amp;A.</a:t>
            </a:r>
          </a:p>
        </p:txBody>
      </p:sp>
    </p:spTree>
    <p:extLst>
      <p:ext uri="{BB962C8B-B14F-4D97-AF65-F5344CB8AC3E}">
        <p14:creationId xmlns:p14="http://schemas.microsoft.com/office/powerpoint/2010/main" val="65285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48D1E9C5-0381-4473-B039-FC216503C29F}"/>
              </a:ext>
            </a:extLst>
          </p:cNvPr>
          <p:cNvSpPr/>
          <p:nvPr/>
        </p:nvSpPr>
        <p:spPr bwMode="auto">
          <a:xfrm>
            <a:off x="4651734" y="3205828"/>
            <a:ext cx="1914417" cy="419630"/>
          </a:xfrm>
          <a:prstGeom prst="roundRect">
            <a:avLst>
              <a:gd name="adj" fmla="val 50000"/>
            </a:avLst>
          </a:prstGeom>
          <a:solidFill>
            <a:srgbClr val="00539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9737FF-FC34-44C8-94B2-E10E25803365}"/>
              </a:ext>
            </a:extLst>
          </p:cNvPr>
          <p:cNvSpPr/>
          <p:nvPr/>
        </p:nvSpPr>
        <p:spPr bwMode="auto">
          <a:xfrm>
            <a:off x="4662097" y="3984311"/>
            <a:ext cx="1886768" cy="1794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+mn-cs"/>
            </a:endParaRP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6F2CB859-15AD-4955-9D71-162384D72210}"/>
              </a:ext>
            </a:extLst>
          </p:cNvPr>
          <p:cNvSpPr/>
          <p:nvPr/>
        </p:nvSpPr>
        <p:spPr bwMode="auto">
          <a:xfrm>
            <a:off x="2143627" y="3189002"/>
            <a:ext cx="2450775" cy="419630"/>
          </a:xfrm>
          <a:prstGeom prst="roundRect">
            <a:avLst>
              <a:gd name="adj" fmla="val 50000"/>
            </a:avLst>
          </a:prstGeom>
          <a:solidFill>
            <a:srgbClr val="0475E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A295A44-D7B8-48A3-996F-D4A9270C47FC}"/>
              </a:ext>
            </a:extLst>
          </p:cNvPr>
          <p:cNvSpPr/>
          <p:nvPr/>
        </p:nvSpPr>
        <p:spPr bwMode="auto">
          <a:xfrm>
            <a:off x="2060883" y="3976342"/>
            <a:ext cx="2558018" cy="1799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60933A30-C7A2-402A-A175-DCF33B6A1925}"/>
              </a:ext>
            </a:extLst>
          </p:cNvPr>
          <p:cNvSpPr/>
          <p:nvPr/>
        </p:nvSpPr>
        <p:spPr bwMode="auto">
          <a:xfrm>
            <a:off x="151059" y="3191073"/>
            <a:ext cx="1867981" cy="412127"/>
          </a:xfrm>
          <a:prstGeom prst="roundRect">
            <a:avLst>
              <a:gd name="adj" fmla="val 50000"/>
            </a:avLst>
          </a:prstGeom>
          <a:solidFill>
            <a:srgbClr val="008EEE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D1CCA3F-D812-4CF8-850B-50C4CB670B5F}"/>
              </a:ext>
            </a:extLst>
          </p:cNvPr>
          <p:cNvSpPr/>
          <p:nvPr/>
        </p:nvSpPr>
        <p:spPr bwMode="auto">
          <a:xfrm>
            <a:off x="151059" y="3984150"/>
            <a:ext cx="1861268" cy="17949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D9E79A0-4C46-431D-8D8F-15B0A4EF94B6}"/>
              </a:ext>
            </a:extLst>
          </p:cNvPr>
          <p:cNvSpPr/>
          <p:nvPr/>
        </p:nvSpPr>
        <p:spPr bwMode="auto">
          <a:xfrm>
            <a:off x="128425" y="1142899"/>
            <a:ext cx="12022155" cy="583051"/>
          </a:xfrm>
          <a:prstGeom prst="roundRect">
            <a:avLst>
              <a:gd name="adj" fmla="val 50000"/>
            </a:avLst>
          </a:prstGeom>
          <a:solidFill>
            <a:srgbClr val="02376C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D1CCA3F-D812-4CF8-850B-50C4CB670B5F}"/>
              </a:ext>
            </a:extLst>
          </p:cNvPr>
          <p:cNvSpPr/>
          <p:nvPr/>
        </p:nvSpPr>
        <p:spPr bwMode="auto">
          <a:xfrm>
            <a:off x="6630229" y="3984334"/>
            <a:ext cx="2292391" cy="17948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8" name="Rectangle: Rounded Corners 108">
            <a:extLst>
              <a:ext uri="{FF2B5EF4-FFF2-40B4-BE49-F238E27FC236}">
                <a16:creationId xmlns:a16="http://schemas.microsoft.com/office/drawing/2014/main" id="{48D1E9C5-0381-4473-B039-FC216503C29F}"/>
              </a:ext>
            </a:extLst>
          </p:cNvPr>
          <p:cNvSpPr/>
          <p:nvPr/>
        </p:nvSpPr>
        <p:spPr bwMode="auto">
          <a:xfrm>
            <a:off x="6607581" y="3191488"/>
            <a:ext cx="2255207" cy="435332"/>
          </a:xfrm>
          <a:prstGeom prst="roundRect">
            <a:avLst>
              <a:gd name="adj" fmla="val 50000"/>
            </a:avLst>
          </a:prstGeom>
          <a:solidFill>
            <a:srgbClr val="00539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5" name="Rectangle: Rounded Corners 108">
            <a:extLst>
              <a:ext uri="{FF2B5EF4-FFF2-40B4-BE49-F238E27FC236}">
                <a16:creationId xmlns:a16="http://schemas.microsoft.com/office/drawing/2014/main" id="{48D1E9C5-0381-4473-B039-FC216503C29F}"/>
              </a:ext>
            </a:extLst>
          </p:cNvPr>
          <p:cNvSpPr/>
          <p:nvPr/>
        </p:nvSpPr>
        <p:spPr bwMode="auto">
          <a:xfrm>
            <a:off x="8883243" y="3165327"/>
            <a:ext cx="3225825" cy="460132"/>
          </a:xfrm>
          <a:prstGeom prst="roundRect">
            <a:avLst>
              <a:gd name="adj" fmla="val 50000"/>
            </a:avLst>
          </a:prstGeom>
          <a:solidFill>
            <a:srgbClr val="00539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B9737FF-FC34-44C8-94B2-E10E25803365}"/>
              </a:ext>
            </a:extLst>
          </p:cNvPr>
          <p:cNvSpPr/>
          <p:nvPr/>
        </p:nvSpPr>
        <p:spPr bwMode="auto">
          <a:xfrm>
            <a:off x="8974004" y="3976341"/>
            <a:ext cx="3102231" cy="17999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282" y="3251532"/>
            <a:ext cx="1889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 channels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4431" y="3261754"/>
            <a:ext cx="2292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areas of activity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96213" y="3241781"/>
            <a:ext cx="2126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infrastructure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700835" y="3241504"/>
            <a:ext cx="2096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mechanisms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842332" y="3241781"/>
            <a:ext cx="338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Enabling business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</a:t>
            </a: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059" y="4033851"/>
            <a:ext cx="19650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• Field meetings</a:t>
            </a:r>
            <a:endParaRPr lang="az-Latn-AZ" sz="1400" dirty="0"/>
          </a:p>
          <a:p>
            <a:r>
              <a:rPr lang="en-US" sz="1400" dirty="0"/>
              <a:t>• Individual visits to businesses</a:t>
            </a:r>
            <a:endParaRPr lang="az-Latn-AZ" sz="1400" dirty="0"/>
          </a:p>
          <a:p>
            <a:r>
              <a:rPr lang="en-US" sz="1400" dirty="0"/>
              <a:t>• Public Council</a:t>
            </a:r>
            <a:endParaRPr lang="az-Latn-AZ" sz="1400" dirty="0"/>
          </a:p>
          <a:p>
            <a:r>
              <a:rPr lang="en-US" sz="1400" dirty="0"/>
              <a:t>• Surveys</a:t>
            </a:r>
            <a:endParaRPr lang="az-Latn-AZ" sz="1400" dirty="0"/>
          </a:p>
          <a:p>
            <a:r>
              <a:rPr lang="en-US" sz="1400" dirty="0"/>
              <a:t>• Entrepreneurial applications.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3288" y="3995724"/>
            <a:ext cx="25578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az-Latn-AZ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/>
              <a:t>Access to finance</a:t>
            </a:r>
            <a:endParaRPr lang="az-Latn-AZ" sz="1400" dirty="0"/>
          </a:p>
          <a:p>
            <a:r>
              <a:rPr lang="en-US" sz="1400" dirty="0"/>
              <a:t>• Access to markets</a:t>
            </a:r>
            <a:endParaRPr lang="az-Latn-AZ" sz="1400" dirty="0"/>
          </a:p>
          <a:p>
            <a:r>
              <a:rPr lang="en-US" sz="1400" dirty="0"/>
              <a:t>• Access to knowledge and innovation</a:t>
            </a:r>
            <a:endParaRPr lang="az-Latn-AZ" sz="1400" dirty="0"/>
          </a:p>
          <a:p>
            <a:r>
              <a:rPr lang="en-US" sz="1400" dirty="0"/>
              <a:t>• Access to G2B and B2B services</a:t>
            </a:r>
            <a:endParaRPr lang="az-Latn-AZ" sz="1400" dirty="0"/>
          </a:p>
          <a:p>
            <a:r>
              <a:rPr lang="en-US" sz="1400" dirty="0"/>
              <a:t>• SME green transition</a:t>
            </a:r>
            <a:endParaRPr lang="az-Latn-AZ" sz="1400" dirty="0"/>
          </a:p>
          <a:p>
            <a:r>
              <a:rPr lang="en-US" sz="1400" dirty="0"/>
              <a:t>• SME digitalization</a:t>
            </a:r>
            <a:endParaRPr lang="az-Latn-AZ" sz="1400" dirty="0"/>
          </a:p>
          <a:p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1113" y="3995724"/>
            <a:ext cx="19879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US" sz="1400" dirty="0"/>
              <a:t>SME Friend</a:t>
            </a:r>
            <a:r>
              <a:rPr lang="az-Latn-AZ" sz="1400" dirty="0"/>
              <a:t> Net</a:t>
            </a:r>
            <a:r>
              <a:rPr lang="en-US" sz="1400" dirty="0"/>
              <a:t>work</a:t>
            </a:r>
            <a:endParaRPr lang="az-Latn-AZ" sz="1400" dirty="0"/>
          </a:p>
          <a:p>
            <a:r>
              <a:rPr lang="en-US" sz="1400" dirty="0"/>
              <a:t>• SME Houses</a:t>
            </a:r>
            <a:endParaRPr lang="az-Latn-AZ" sz="1400" dirty="0"/>
          </a:p>
          <a:p>
            <a:r>
              <a:rPr lang="en-US" sz="1400" dirty="0"/>
              <a:t>• SME Development Centers</a:t>
            </a:r>
            <a:endParaRPr lang="az-Latn-AZ" sz="1400" dirty="0"/>
          </a:p>
          <a:p>
            <a:r>
              <a:rPr lang="en-US" sz="1400" dirty="0"/>
              <a:t>• Model Factory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48865" y="4005411"/>
            <a:ext cx="24251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“</a:t>
            </a:r>
            <a:r>
              <a:rPr lang="en-US" sz="1400" dirty="0"/>
              <a:t>Startup” certificate</a:t>
            </a:r>
          </a:p>
          <a:p>
            <a:r>
              <a:rPr lang="en-US" sz="1400" dirty="0"/>
              <a:t>• Grant Program</a:t>
            </a:r>
          </a:p>
          <a:p>
            <a:r>
              <a:rPr lang="en-US" sz="1400" dirty="0"/>
              <a:t>• Internal market research</a:t>
            </a:r>
          </a:p>
          <a:p>
            <a:r>
              <a:rPr lang="en-US" sz="1400" dirty="0"/>
              <a:t>• Access to large retail chains</a:t>
            </a:r>
          </a:p>
          <a:p>
            <a:r>
              <a:rPr lang="en-US" sz="1400" dirty="0"/>
              <a:t>• Participation in exhibitions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74532" y="3974384"/>
            <a:ext cx="27985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US" sz="1400" dirty="0"/>
              <a:t>Coordination Group</a:t>
            </a:r>
          </a:p>
          <a:p>
            <a:r>
              <a:rPr lang="en-US" sz="1400" dirty="0"/>
              <a:t>• New SME criteria</a:t>
            </a:r>
          </a:p>
          <a:p>
            <a:r>
              <a:rPr lang="en-US" sz="1400" dirty="0"/>
              <a:t>• Law “On the Development of Micro, Small and Medium Entrepreneurship”</a:t>
            </a:r>
          </a:p>
          <a:p>
            <a:r>
              <a:rPr lang="en-US" sz="1400" dirty="0"/>
              <a:t>• SME cluster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002970" y="1147213"/>
            <a:ext cx="8643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KOBİA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public legal entity that supports the development of SMEs, provides them with a number of services, and coordinates the services of state authorities in this area.</a:t>
            </a:r>
          </a:p>
        </p:txBody>
      </p:sp>
      <p:sp>
        <p:nvSpPr>
          <p:cNvPr id="105" name="Isosceles Triangle 104">
            <a:extLst>
              <a:ext uri="{FF2B5EF4-FFF2-40B4-BE49-F238E27FC236}">
                <a16:creationId xmlns:a16="http://schemas.microsoft.com/office/drawing/2014/main" id="{90059B96-D5D1-40F4-8A06-B4F2469A4EE0}"/>
              </a:ext>
            </a:extLst>
          </p:cNvPr>
          <p:cNvSpPr/>
          <p:nvPr/>
        </p:nvSpPr>
        <p:spPr>
          <a:xfrm rot="10800000">
            <a:off x="9902309" y="3765490"/>
            <a:ext cx="1262547" cy="2470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Isosceles Triangle 107">
            <a:extLst>
              <a:ext uri="{FF2B5EF4-FFF2-40B4-BE49-F238E27FC236}">
                <a16:creationId xmlns:a16="http://schemas.microsoft.com/office/drawing/2014/main" id="{90059B96-D5D1-40F4-8A06-B4F2469A4EE0}"/>
              </a:ext>
            </a:extLst>
          </p:cNvPr>
          <p:cNvSpPr/>
          <p:nvPr/>
        </p:nvSpPr>
        <p:spPr>
          <a:xfrm rot="10800000">
            <a:off x="7062100" y="3709804"/>
            <a:ext cx="1180400" cy="2470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Isosceles Triangle 109">
            <a:extLst>
              <a:ext uri="{FF2B5EF4-FFF2-40B4-BE49-F238E27FC236}">
                <a16:creationId xmlns:a16="http://schemas.microsoft.com/office/drawing/2014/main" id="{90059B96-D5D1-40F4-8A06-B4F2469A4EE0}"/>
              </a:ext>
            </a:extLst>
          </p:cNvPr>
          <p:cNvSpPr/>
          <p:nvPr/>
        </p:nvSpPr>
        <p:spPr>
          <a:xfrm rot="10800000">
            <a:off x="5010416" y="3699883"/>
            <a:ext cx="1180400" cy="2470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Isosceles Triangle 112">
            <a:extLst>
              <a:ext uri="{FF2B5EF4-FFF2-40B4-BE49-F238E27FC236}">
                <a16:creationId xmlns:a16="http://schemas.microsoft.com/office/drawing/2014/main" id="{90059B96-D5D1-40F4-8A06-B4F2469A4EE0}"/>
              </a:ext>
            </a:extLst>
          </p:cNvPr>
          <p:cNvSpPr/>
          <p:nvPr/>
        </p:nvSpPr>
        <p:spPr>
          <a:xfrm rot="10800000">
            <a:off x="2741293" y="3686369"/>
            <a:ext cx="1180400" cy="247057"/>
          </a:xfrm>
          <a:prstGeom prst="triangle">
            <a:avLst/>
          </a:prstGeom>
          <a:solidFill>
            <a:schemeClr val="accent5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9" name="Isosceles Triangle 148">
            <a:extLst>
              <a:ext uri="{FF2B5EF4-FFF2-40B4-BE49-F238E27FC236}">
                <a16:creationId xmlns:a16="http://schemas.microsoft.com/office/drawing/2014/main" id="{90059B96-D5D1-40F4-8A06-B4F2469A4EE0}"/>
              </a:ext>
            </a:extLst>
          </p:cNvPr>
          <p:cNvSpPr/>
          <p:nvPr/>
        </p:nvSpPr>
        <p:spPr>
          <a:xfrm rot="10800000">
            <a:off x="436537" y="3686369"/>
            <a:ext cx="1180400" cy="247057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: Rounded Corners 108">
            <a:extLst>
              <a:ext uri="{FF2B5EF4-FFF2-40B4-BE49-F238E27FC236}">
                <a16:creationId xmlns:a16="http://schemas.microsoft.com/office/drawing/2014/main" id="{48D1E9C5-0381-4473-B039-FC216503C29F}"/>
              </a:ext>
            </a:extLst>
          </p:cNvPr>
          <p:cNvSpPr/>
          <p:nvPr/>
        </p:nvSpPr>
        <p:spPr bwMode="auto">
          <a:xfrm>
            <a:off x="430594" y="1894237"/>
            <a:ext cx="3476314" cy="1229963"/>
          </a:xfrm>
          <a:prstGeom prst="roundRect">
            <a:avLst>
              <a:gd name="adj" fmla="val 50000"/>
            </a:avLst>
          </a:prstGeom>
          <a:solidFill>
            <a:srgbClr val="00539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4" name="Rectangle: Rounded Corners 108">
            <a:extLst>
              <a:ext uri="{FF2B5EF4-FFF2-40B4-BE49-F238E27FC236}">
                <a16:creationId xmlns:a16="http://schemas.microsoft.com/office/drawing/2014/main" id="{48D1E9C5-0381-4473-B039-FC216503C29F}"/>
              </a:ext>
            </a:extLst>
          </p:cNvPr>
          <p:cNvSpPr/>
          <p:nvPr/>
        </p:nvSpPr>
        <p:spPr bwMode="auto">
          <a:xfrm>
            <a:off x="4331701" y="1844857"/>
            <a:ext cx="3701093" cy="1279343"/>
          </a:xfrm>
          <a:prstGeom prst="roundRect">
            <a:avLst>
              <a:gd name="adj" fmla="val 50000"/>
            </a:avLst>
          </a:prstGeom>
          <a:solidFill>
            <a:srgbClr val="00539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5" name="Rectangle: Rounded Corners 108">
            <a:extLst>
              <a:ext uri="{FF2B5EF4-FFF2-40B4-BE49-F238E27FC236}">
                <a16:creationId xmlns:a16="http://schemas.microsoft.com/office/drawing/2014/main" id="{48D1E9C5-0381-4473-B039-FC216503C29F}"/>
              </a:ext>
            </a:extLst>
          </p:cNvPr>
          <p:cNvSpPr/>
          <p:nvPr/>
        </p:nvSpPr>
        <p:spPr bwMode="auto">
          <a:xfrm>
            <a:off x="8232810" y="1855730"/>
            <a:ext cx="3549887" cy="1192270"/>
          </a:xfrm>
          <a:prstGeom prst="roundRect">
            <a:avLst>
              <a:gd name="adj" fmla="val 50000"/>
            </a:avLst>
          </a:prstGeom>
          <a:solidFill>
            <a:srgbClr val="00539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810" y="2041502"/>
            <a:ext cx="3557799" cy="840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of active SME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’s: 401 149</a:t>
            </a:r>
            <a:endParaRPr lang="az-Latn-AZ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in </a:t>
            </a:r>
            <a:r>
              <a:rPr lang="az-Latn-A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</a:t>
            </a:r>
            <a:r>
              <a:rPr lang="az-Latn-A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99,7%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59197" y="1994560"/>
            <a:ext cx="3331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of employees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390 800</a:t>
            </a:r>
            <a:endParaRPr lang="az-Latn-AZ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z-Latn-A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in employment: 44%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585857" y="1958639"/>
            <a:ext cx="3196840" cy="1089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600" b="1" dirty="0">
                <a:solidFill>
                  <a:schemeClr val="bg1"/>
                </a:solidFill>
              </a:rPr>
              <a:t>Value added</a:t>
            </a:r>
            <a:r>
              <a:rPr lang="en-US" sz="1600" b="1" dirty="0">
                <a:solidFill>
                  <a:schemeClr val="bg1"/>
                </a:solidFill>
              </a:rPr>
              <a:t>: </a:t>
            </a:r>
            <a:r>
              <a:rPr lang="az-Latn-AZ" sz="1600" b="1" dirty="0">
                <a:solidFill>
                  <a:schemeClr val="bg1"/>
                </a:solidFill>
              </a:rPr>
              <a:t>20,1 Bln AZN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az-Latn-AZ" sz="1600" b="1" dirty="0">
                <a:solidFill>
                  <a:schemeClr val="bg1"/>
                </a:solidFill>
              </a:rPr>
              <a:t>Share in added value: 18%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412B1A84-79B8-74D8-049D-2A07F0B4F53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4800" y="228600"/>
            <a:ext cx="10170952" cy="1292662"/>
          </a:xfrm>
        </p:spPr>
        <p:txBody>
          <a:bodyPr/>
          <a:lstStyle/>
          <a:p>
            <a:pPr>
              <a:defRPr/>
            </a:pPr>
            <a:br>
              <a:rPr lang="en-US" dirty="0"/>
            </a:br>
            <a:r>
              <a:rPr lang="en-US" dirty="0"/>
              <a:t>Overview of KOB</a:t>
            </a:r>
            <a:r>
              <a:rPr lang="az-Latn-AZ" dirty="0"/>
              <a:t>İ</a:t>
            </a:r>
            <a:r>
              <a:rPr lang="en-US" dirty="0"/>
              <a:t>A?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36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Climate Change: Facts</a:t>
            </a:r>
            <a:endParaRPr lang="ru-R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447800"/>
            <a:ext cx="379984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762000" y="1600200"/>
            <a:ext cx="2463404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Long-term shifts in temperatures and weather patterns due to the burning of fossil</a:t>
            </a:r>
            <a:endParaRPr lang="ru-RU" dirty="0"/>
          </a:p>
        </p:txBody>
      </p:sp>
      <p:sp>
        <p:nvSpPr>
          <p:cNvPr id="10" name="Rounded Rectangle 9"/>
          <p:cNvSpPr/>
          <p:nvPr/>
        </p:nvSpPr>
        <p:spPr>
          <a:xfrm>
            <a:off x="762000" y="3238500"/>
            <a:ext cx="2463404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Carbon dioxide and methane are the main greenhouse gases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70792" y="5029200"/>
            <a:ext cx="2463404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Major greenhouse gas emitters: Energy, industry, agriculture and waste disposal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229600" y="1603131"/>
            <a:ext cx="2463404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z-Latn-AZ" dirty="0"/>
              <a:t>L</a:t>
            </a:r>
            <a:r>
              <a:rPr lang="en-US" dirty="0" err="1"/>
              <a:t>imiting</a:t>
            </a:r>
            <a:r>
              <a:rPr lang="en-US" dirty="0"/>
              <a:t> global temperature rise to no more than 1.5°C- 2°C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239171" y="3238500"/>
            <a:ext cx="2463404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z-Latn-AZ" dirty="0"/>
              <a:t>A</a:t>
            </a:r>
            <a:r>
              <a:rPr lang="en-US" dirty="0"/>
              <a:t>n expected increase in global temperature by 3.1°C by the end of the century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239170" y="5029200"/>
            <a:ext cx="2581229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The G20 are</a:t>
            </a:r>
            <a:r>
              <a:rPr lang="az-Latn-AZ" dirty="0"/>
              <a:t> </a:t>
            </a:r>
            <a:r>
              <a:rPr lang="en-US" dirty="0"/>
              <a:t>responsible for about 77 per cent of global greenhouse gas emissions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886200" y="4381500"/>
            <a:ext cx="379984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  <a:p>
            <a:r>
              <a:rPr lang="en-US" dirty="0"/>
              <a:t>The consequences: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intense droughts and water scarcity,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severe fires,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rising sea levels, catastrophic storms  and flooding,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melting polar ice,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declining biodiversity.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36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3C1CBC0-F4D5-443A-95E4-6B29E5884BB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634D80-AF40-66E9-B94D-6EECCAB450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4800" y="228600"/>
            <a:ext cx="10170952" cy="1292662"/>
          </a:xfrm>
        </p:spPr>
        <p:txBody>
          <a:bodyPr/>
          <a:lstStyle/>
          <a:p>
            <a:pPr>
              <a:defRPr/>
            </a:pPr>
            <a:br>
              <a:rPr lang="en-US" dirty="0"/>
            </a:br>
            <a:r>
              <a:rPr lang="en-US" dirty="0"/>
              <a:t>What are UNFCCC and COP?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B4B9A1F-3FB5-2F6B-65B3-91B978208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B99810-6A87-5EC5-21B1-BBC137396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648" y="1371600"/>
            <a:ext cx="11502704" cy="3046988"/>
          </a:xfrm>
        </p:spPr>
        <p:txBody>
          <a:bodyPr/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United Nations Framework Convention on Climate Change </a:t>
            </a:r>
            <a:r>
              <a:rPr lang="en-US" dirty="0"/>
              <a:t>- a treaty adopted in 1992 entered into force in 1994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dirty="0"/>
              <a:t>The UNFCCC has near-universal membership with 198 parties and is the parent treaty of the 1997 Kyoto Protocol and the 2015 Paris Agreement.</a:t>
            </a:r>
            <a:endParaRPr lang="en-US" baseline="30000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dirty="0"/>
              <a:t>The UNFCCC's work currently focuses on implementing the Paris Agreement (entered into force in 2016).</a:t>
            </a:r>
            <a:endParaRPr lang="en-US" baseline="30000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b="1" dirty="0"/>
              <a:t>Conference of the Parties (COP) </a:t>
            </a:r>
            <a:r>
              <a:rPr lang="en-US" dirty="0"/>
              <a:t>is the annual UN climate change conference,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/>
              <a:t>Purpose: </a:t>
            </a:r>
            <a:r>
              <a:rPr lang="en-US" dirty="0"/>
              <a:t>to assess the progress made in implementing the UNFCCC and agree on further actions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/>
              <a:t>Key Topics: </a:t>
            </a:r>
            <a:r>
              <a:rPr lang="en-US" dirty="0"/>
              <a:t>greenhouse gas emissions reduction, climate finance, adaptation and technology transfer. 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570988"/>
            <a:ext cx="2978275" cy="1981200"/>
          </a:xfrm>
          <a:prstGeom prst="roundRect">
            <a:avLst>
              <a:gd name="adj" fmla="val 8594"/>
            </a:avLst>
          </a:prstGeom>
          <a:pattFill prst="pct5">
            <a:fgClr>
              <a:srgbClr val="FFFFFF">
                <a:shade val="85000"/>
              </a:srgbClr>
            </a:fgClr>
            <a:bgClr>
              <a:schemeClr val="bg1"/>
            </a:bgClr>
          </a:patt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470" y="4418082"/>
            <a:ext cx="2515694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40" y="4418588"/>
            <a:ext cx="2575865" cy="1751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30456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377" y="1149979"/>
            <a:ext cx="2032000" cy="1524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481" y="4648200"/>
            <a:ext cx="2032000" cy="1524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714" y="3437360"/>
            <a:ext cx="2032000" cy="1524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979" y="2350308"/>
            <a:ext cx="2032000" cy="1524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Transition vs. Net-Zero Transition</a:t>
            </a:r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133600" y="1866900"/>
            <a:ext cx="2931" cy="44577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5800" y="3352800"/>
            <a:ext cx="10107979" cy="2486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85800" y="4610102"/>
            <a:ext cx="10058400" cy="3809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85800" y="5866537"/>
            <a:ext cx="10058400" cy="86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5800" y="279880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Scope: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376829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Focus: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502559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Examples: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00373" y="1953387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buNone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Green Transition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85800" y="2514600"/>
            <a:ext cx="10107979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96000" y="1866900"/>
            <a:ext cx="0" cy="44577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75256" y="1957909"/>
            <a:ext cx="2264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buNone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Net-Zero Transition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22279" y="2635404"/>
            <a:ext cx="3061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fundamental shift away from fossil fuels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34224" y="3377669"/>
            <a:ext cx="3762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reducing environmental impact, combating climate change, promoting a circular economy, and fostering sustainable development.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37265" y="4666208"/>
            <a:ext cx="3958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developing to renewable energy sources, energy efficiency, adopting sustainable agricultural practices, circular economy models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90138" y="2610535"/>
            <a:ext cx="4703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focuses specifically on balancing GHG emissions with removals from the atmosphere. 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95402" y="3473603"/>
            <a:ext cx="4598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reducing emissions (including CO2, methane, etc.) and offsetting residual emissions (carbon removal technologies or natural sinks) 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08322" y="4748597"/>
            <a:ext cx="4598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carbon capture and storage technologies, reforestation, and removing CO2 from the atmosphere. </a:t>
            </a:r>
          </a:p>
        </p:txBody>
      </p:sp>
    </p:spTree>
    <p:extLst>
      <p:ext uri="{BB962C8B-B14F-4D97-AF65-F5344CB8AC3E}">
        <p14:creationId xmlns:p14="http://schemas.microsoft.com/office/powerpoint/2010/main" val="313956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D8DFBB9-06D6-8697-1741-A70395A0238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4402B2-B2B3-5CBF-18CF-7689706694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4800" y="228600"/>
            <a:ext cx="10170952" cy="1292662"/>
          </a:xfrm>
        </p:spPr>
        <p:txBody>
          <a:bodyPr/>
          <a:lstStyle/>
          <a:p>
            <a:pPr>
              <a:defRPr/>
            </a:pPr>
            <a:br>
              <a:rPr lang="en-US" dirty="0"/>
            </a:br>
            <a:r>
              <a:rPr lang="en-US" dirty="0"/>
              <a:t>Why are SMEs so important?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8EAC7B-67C5-75D3-103F-22C213F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1"/>
            <a:ext cx="1325656" cy="838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512277" y="1143001"/>
            <a:ext cx="1066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Employment and Job Creation</a:t>
            </a:r>
          </a:p>
          <a:p>
            <a:r>
              <a:rPr lang="en-US" dirty="0"/>
              <a:t>In developing countries, SMEs provide over 70% of jobs.</a:t>
            </a:r>
          </a:p>
          <a:p>
            <a:r>
              <a:rPr lang="en-US" dirty="0"/>
              <a:t>In OECD countries, SMEs represent around 99% of all firms and generate 50% to 60% of value added on average.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162"/>
            <a:ext cx="1287474" cy="993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 bwMode="auto">
          <a:xfrm>
            <a:off x="1512277" y="2127602"/>
            <a:ext cx="1066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Economic Growth and Diversification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SMEs contribute nearly 35%-50%  of GDP. 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In OECD countries, SMEs generate 50% to 60% of value added on average.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30643"/>
            <a:ext cx="1327014" cy="907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 bwMode="auto">
          <a:xfrm>
            <a:off x="1512277" y="3115270"/>
            <a:ext cx="1066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Global Supply Chains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SMEs are essential for the smooth functioning of global supply chains, acting as suppliers, distributors, and service providers. 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52" y="5056756"/>
            <a:ext cx="1336055" cy="936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52" y="4118312"/>
            <a:ext cx="1285525" cy="858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 bwMode="auto">
          <a:xfrm>
            <a:off x="1554256" y="436563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Innovation and Competition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1554256" y="5372931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Flexibility and Adaptability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6705600" y="4363012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Community Development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6705600" y="5372931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Social Inclusion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24" y="4118312"/>
            <a:ext cx="1287453" cy="858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24" y="5196083"/>
            <a:ext cx="1287453" cy="796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459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7C38816-2332-A525-DC7F-CFFEEDF52A1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7DA8B9-BB44-E1E8-0A01-17616C6E550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4800" y="228600"/>
            <a:ext cx="10170952" cy="861774"/>
          </a:xfrm>
        </p:spPr>
        <p:txBody>
          <a:bodyPr/>
          <a:lstStyle/>
          <a:p>
            <a:pPr>
              <a:defRPr/>
            </a:pPr>
            <a:br>
              <a:rPr lang="en-US" dirty="0"/>
            </a:br>
            <a:r>
              <a:rPr lang="en-US" dirty="0"/>
              <a:t>Green entrepreneurship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144FB94-4BA6-0373-E64B-76093EE2C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09600" y="1600200"/>
            <a:ext cx="990600" cy="6096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ight Arrow 11"/>
          <p:cNvSpPr/>
          <p:nvPr/>
        </p:nvSpPr>
        <p:spPr bwMode="auto">
          <a:xfrm>
            <a:off x="609600" y="2414826"/>
            <a:ext cx="990600" cy="6096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ight Arrow 12"/>
          <p:cNvSpPr/>
          <p:nvPr/>
        </p:nvSpPr>
        <p:spPr bwMode="auto">
          <a:xfrm>
            <a:off x="609600" y="3229452"/>
            <a:ext cx="990600" cy="6096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ight Arrow 13"/>
          <p:cNvSpPr/>
          <p:nvPr/>
        </p:nvSpPr>
        <p:spPr bwMode="auto">
          <a:xfrm>
            <a:off x="609600" y="4044078"/>
            <a:ext cx="990600" cy="6096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ight Arrow 14"/>
          <p:cNvSpPr/>
          <p:nvPr/>
        </p:nvSpPr>
        <p:spPr bwMode="auto">
          <a:xfrm>
            <a:off x="609600" y="4858704"/>
            <a:ext cx="990600" cy="6096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ight Arrow 15"/>
          <p:cNvSpPr/>
          <p:nvPr/>
        </p:nvSpPr>
        <p:spPr bwMode="auto">
          <a:xfrm>
            <a:off x="609600" y="5673330"/>
            <a:ext cx="990600" cy="6096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752600" y="3335566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Shift to renewable sources of energy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1752600" y="2533513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dirty="0"/>
              <a:t>Control and reduction of energy consumption and work materials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1752600" y="4975186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dirty="0"/>
              <a:t>Optimization of road journeys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1752600" y="4164212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dirty="0"/>
              <a:t>Use of recyclable materials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1747982" y="1720334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dirty="0"/>
              <a:t>Implementation of technologies for an optimal use of natural resources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1752600" y="5793464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dirty="0"/>
              <a:t>Responsible control and treatment of waste 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152948"/>
            <a:ext cx="2827613" cy="1573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087" y="3305042"/>
            <a:ext cx="2961451" cy="1554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607" y="1219200"/>
            <a:ext cx="2667000" cy="1620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90546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1804</TotalTime>
  <Words>1732</Words>
  <Application>Microsoft Office PowerPoint</Application>
  <PresentationFormat>Widescreen</PresentationFormat>
  <Paragraphs>262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MT</vt:lpstr>
      <vt:lpstr>Calibri</vt:lpstr>
      <vt:lpstr>Open Sans</vt:lpstr>
      <vt:lpstr>Segoe UI</vt:lpstr>
      <vt:lpstr>Segoe UI Symbol</vt:lpstr>
      <vt:lpstr>Times New Roman</vt:lpstr>
      <vt:lpstr>Verdana</vt:lpstr>
      <vt:lpstr>Wingdings</vt:lpstr>
      <vt:lpstr>Office Theme</vt:lpstr>
      <vt:lpstr>Custom Design</vt:lpstr>
      <vt:lpstr>Joint Declaration on Baku Climate Coalition for SMEs green transition </vt:lpstr>
      <vt:lpstr>Joint Declaration on Baku Climate Coalition for SMEs green transition </vt:lpstr>
      <vt:lpstr>Content</vt:lpstr>
      <vt:lpstr> Overview of KOBİA? </vt:lpstr>
      <vt:lpstr>What is Climate Change: Facts</vt:lpstr>
      <vt:lpstr> What are UNFCCC and COP? </vt:lpstr>
      <vt:lpstr>Green Transition vs. Net-Zero Transition</vt:lpstr>
      <vt:lpstr> Why are SMEs so important? </vt:lpstr>
      <vt:lpstr> Green entrepreneurship</vt:lpstr>
      <vt:lpstr> KOBİA: local review and international facts  </vt:lpstr>
      <vt:lpstr>Joint Declaration: main features, main solutions</vt:lpstr>
      <vt:lpstr> Joint Declaration: Logo</vt:lpstr>
      <vt:lpstr> Joint Declaration: implementation  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 YOUR WAY TO AZERBAIJAN</dc:title>
  <dc:creator>Ilham Aliyev</dc:creator>
  <cp:lastModifiedBy>Rufat T. Atakishiyev</cp:lastModifiedBy>
  <cp:revision>410</cp:revision>
  <cp:lastPrinted>2025-07-07T12:19:19Z</cp:lastPrinted>
  <dcterms:created xsi:type="dcterms:W3CDTF">2022-06-30T09:42:36Z</dcterms:created>
  <dcterms:modified xsi:type="dcterms:W3CDTF">2025-08-18T13:48:15Z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2022-02-08T00:00:00Z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2022-06-30T00:00:00Z</vt:filetime>
  </property>
</Properties>
</file>